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Muli" charset="1" panose="00000500000000000000"/>
      <p:regular r:id="rId24"/>
    </p:embeddedFont>
    <p:embeddedFont>
      <p:font typeface="Muli Bold" charset="1" panose="00000800000000000000"/>
      <p:regular r:id="rId25"/>
    </p:embeddedFont>
    <p:embeddedFont>
      <p:font typeface="Consolas Bold" charset="1" panose="020B0709020204030204"/>
      <p:regular r:id="rId26"/>
    </p:embeddedFont>
    <p:embeddedFont>
      <p:font typeface="Muli Semi-Bold" charset="1" panose="00000700000000000000"/>
      <p:regular r:id="rId27"/>
    </p:embeddedFont>
    <p:embeddedFont>
      <p:font typeface="Bungee" charset="1" panose="00000000000000000000"/>
      <p:regular r:id="rId28"/>
    </p:embeddedFont>
    <p:embeddedFont>
      <p:font typeface="Noto Serif Display" charset="1" panose="02020502080505020204"/>
      <p:regular r:id="rId29"/>
    </p:embeddedFont>
    <p:embeddedFont>
      <p:font typeface="Bukhari Script" charset="1" panose="000005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png" Type="http://schemas.openxmlformats.org/officeDocument/2006/relationships/image"/><Relationship Id="rId12" Target="../media/image12.png" Type="http://schemas.openxmlformats.org/officeDocument/2006/relationships/image"/><Relationship Id="rId13" Target="../media/image13.png" Type="http://schemas.openxmlformats.org/officeDocument/2006/relationships/image"/><Relationship Id="rId14" Target="../media/image14.svg" Type="http://schemas.openxmlformats.org/officeDocument/2006/relationships/image"/><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1.png" Type="http://schemas.openxmlformats.org/officeDocument/2006/relationships/image"/><Relationship Id="rId4" Target="../media/image23.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VAGF4KFuXX8.mp4" Type="http://schemas.openxmlformats.org/officeDocument/2006/relationships/video"/><Relationship Id="rId4" Target="../media/VAGF4KFuXX8.mp4" Type="http://schemas.microsoft.com/office/2007/relationships/media"/></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09122"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2"/>
            <a:stretch>
              <a:fillRect l="0" t="-16645" r="0" b="-16645"/>
            </a:stretch>
          </a:blipFill>
        </p:spPr>
      </p:sp>
      <p:sp>
        <p:nvSpPr>
          <p:cNvPr name="AutoShape 3" id="3"/>
          <p:cNvSpPr/>
          <p:nvPr/>
        </p:nvSpPr>
        <p:spPr>
          <a:xfrm rot="3270925">
            <a:off x="-3397679" y="152060"/>
            <a:ext cx="18947486" cy="13960650"/>
          </a:xfrm>
          <a:prstGeom prst="rect">
            <a:avLst/>
          </a:prstGeom>
          <a:solidFill>
            <a:srgbClr val="31356E"/>
          </a:solidFill>
        </p:spPr>
      </p:sp>
      <p:grpSp>
        <p:nvGrpSpPr>
          <p:cNvPr name="Group 4" id="4"/>
          <p:cNvGrpSpPr/>
          <p:nvPr/>
        </p:nvGrpSpPr>
        <p:grpSpPr>
          <a:xfrm rot="0">
            <a:off x="12626174" y="0"/>
            <a:ext cx="5661826" cy="3806833"/>
            <a:chOff x="0" y="0"/>
            <a:chExt cx="1930400" cy="1297940"/>
          </a:xfrm>
        </p:grpSpPr>
        <p:sp>
          <p:nvSpPr>
            <p:cNvPr name="Freeform 5" id="5"/>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1356E"/>
            </a:solidFill>
          </p:spPr>
        </p:sp>
      </p:grpSp>
      <p:sp>
        <p:nvSpPr>
          <p:cNvPr name="TextBox 6" id="6"/>
          <p:cNvSpPr txBox="true"/>
          <p:nvPr/>
        </p:nvSpPr>
        <p:spPr>
          <a:xfrm rot="0">
            <a:off x="3943685" y="7084760"/>
            <a:ext cx="4475876" cy="455295"/>
          </a:xfrm>
          <a:prstGeom prst="rect">
            <a:avLst/>
          </a:prstGeom>
        </p:spPr>
        <p:txBody>
          <a:bodyPr anchor="t" rtlCol="false" tIns="0" lIns="0" bIns="0" rIns="0">
            <a:spAutoFit/>
          </a:bodyPr>
          <a:lstStyle/>
          <a:p>
            <a:pPr algn="l" marL="0" indent="0" lvl="0">
              <a:lnSpc>
                <a:spcPts val="3779"/>
              </a:lnSpc>
              <a:spcBef>
                <a:spcPct val="0"/>
              </a:spcBef>
            </a:pPr>
            <a:r>
              <a:rPr lang="en-US" sz="2700" spc="54" strike="noStrike" u="none">
                <a:solidFill>
                  <a:srgbClr val="FFFFFF"/>
                </a:solidFill>
                <a:latin typeface="Muli"/>
              </a:rPr>
              <a:t>Prepared by group 7</a:t>
            </a:r>
          </a:p>
        </p:txBody>
      </p:sp>
      <p:sp>
        <p:nvSpPr>
          <p:cNvPr name="TextBox 7" id="7"/>
          <p:cNvSpPr txBox="true"/>
          <p:nvPr/>
        </p:nvSpPr>
        <p:spPr>
          <a:xfrm rot="0">
            <a:off x="1028700" y="971550"/>
            <a:ext cx="9850503" cy="1417158"/>
          </a:xfrm>
          <a:prstGeom prst="rect">
            <a:avLst/>
          </a:prstGeom>
        </p:spPr>
        <p:txBody>
          <a:bodyPr anchor="t" rtlCol="false" tIns="0" lIns="0" bIns="0" rIns="0">
            <a:spAutoFit/>
          </a:bodyPr>
          <a:lstStyle/>
          <a:p>
            <a:pPr algn="l" marL="0" indent="0" lvl="0">
              <a:lnSpc>
                <a:spcPts val="3801"/>
              </a:lnSpc>
              <a:spcBef>
                <a:spcPct val="0"/>
              </a:spcBef>
            </a:pPr>
            <a:r>
              <a:rPr lang="en-US" sz="2715" strike="noStrike" u="sng">
                <a:solidFill>
                  <a:srgbClr val="FFFFFF"/>
                </a:solidFill>
                <a:latin typeface="Muli Bold"/>
              </a:rPr>
              <a:t>Subject: Application Development Subject teacher: Nguyen Trung Thuan (Title: Regional Director of Central &amp; Central Highlands</a:t>
            </a:r>
          </a:p>
        </p:txBody>
      </p:sp>
      <p:sp>
        <p:nvSpPr>
          <p:cNvPr name="TextBox 8" id="8"/>
          <p:cNvSpPr txBox="true"/>
          <p:nvPr/>
        </p:nvSpPr>
        <p:spPr>
          <a:xfrm rot="0">
            <a:off x="1028700" y="4072905"/>
            <a:ext cx="10305847" cy="2893503"/>
          </a:xfrm>
          <a:prstGeom prst="rect">
            <a:avLst/>
          </a:prstGeom>
        </p:spPr>
        <p:txBody>
          <a:bodyPr anchor="t" rtlCol="false" tIns="0" lIns="0" bIns="0" rIns="0">
            <a:spAutoFit/>
          </a:bodyPr>
          <a:lstStyle/>
          <a:p>
            <a:pPr algn="ctr" marL="0" indent="0" lvl="0">
              <a:lnSpc>
                <a:spcPts val="7465"/>
              </a:lnSpc>
              <a:spcBef>
                <a:spcPct val="0"/>
              </a:spcBef>
            </a:pPr>
            <a:r>
              <a:rPr lang="en-US" sz="5332" strike="noStrike" u="sng">
                <a:solidFill>
                  <a:srgbClr val="FFFFFF"/>
                </a:solidFill>
                <a:latin typeface="Consolas Bold"/>
              </a:rPr>
              <a:t>Presentation on topic: E-commerce website selling online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172978" y="0"/>
            <a:ext cx="11115022" cy="6392314"/>
          </a:xfrm>
          <a:custGeom>
            <a:avLst/>
            <a:gdLst/>
            <a:ahLst/>
            <a:cxnLst/>
            <a:rect r="r" b="b" t="t" l="l"/>
            <a:pathLst>
              <a:path h="6392314" w="11115022">
                <a:moveTo>
                  <a:pt x="0" y="0"/>
                </a:moveTo>
                <a:lnTo>
                  <a:pt x="11115022" y="0"/>
                </a:lnTo>
                <a:lnTo>
                  <a:pt x="11115022" y="6392314"/>
                </a:lnTo>
                <a:lnTo>
                  <a:pt x="0" y="6392314"/>
                </a:lnTo>
                <a:lnTo>
                  <a:pt x="0" y="0"/>
                </a:lnTo>
                <a:close/>
              </a:path>
            </a:pathLst>
          </a:custGeom>
          <a:blipFill>
            <a:blip r:embed="rId2"/>
            <a:stretch>
              <a:fillRect l="-3992" t="-3924" r="-2304" b="0"/>
            </a:stretch>
          </a:blipFill>
        </p:spPr>
      </p:sp>
      <p:sp>
        <p:nvSpPr>
          <p:cNvPr name="Freeform 3" id="3"/>
          <p:cNvSpPr/>
          <p:nvPr/>
        </p:nvSpPr>
        <p:spPr>
          <a:xfrm flipH="false" flipV="false" rot="0">
            <a:off x="0" y="0"/>
            <a:ext cx="7172978" cy="6484163"/>
          </a:xfrm>
          <a:custGeom>
            <a:avLst/>
            <a:gdLst/>
            <a:ahLst/>
            <a:cxnLst/>
            <a:rect r="r" b="b" t="t" l="l"/>
            <a:pathLst>
              <a:path h="6484163" w="7172978">
                <a:moveTo>
                  <a:pt x="0" y="0"/>
                </a:moveTo>
                <a:lnTo>
                  <a:pt x="7172978" y="0"/>
                </a:lnTo>
                <a:lnTo>
                  <a:pt x="7172978" y="6484163"/>
                </a:lnTo>
                <a:lnTo>
                  <a:pt x="0" y="6484163"/>
                </a:lnTo>
                <a:lnTo>
                  <a:pt x="0" y="0"/>
                </a:lnTo>
                <a:close/>
              </a:path>
            </a:pathLst>
          </a:custGeom>
          <a:blipFill>
            <a:blip r:embed="rId3"/>
            <a:stretch>
              <a:fillRect l="-2881" t="-2833" r="-84512" b="0"/>
            </a:stretch>
          </a:blipFill>
        </p:spPr>
      </p:sp>
      <p:sp>
        <p:nvSpPr>
          <p:cNvPr name="TextBox 4" id="4"/>
          <p:cNvSpPr txBox="true"/>
          <p:nvPr/>
        </p:nvSpPr>
        <p:spPr>
          <a:xfrm rot="0">
            <a:off x="5400101" y="7598400"/>
            <a:ext cx="6634282" cy="580390"/>
          </a:xfrm>
          <a:prstGeom prst="rect">
            <a:avLst/>
          </a:prstGeom>
        </p:spPr>
        <p:txBody>
          <a:bodyPr anchor="t" rtlCol="false" tIns="0" lIns="0" bIns="0" rIns="0">
            <a:spAutoFit/>
          </a:bodyPr>
          <a:lstStyle/>
          <a:p>
            <a:pPr algn="ctr" marL="0" indent="0" lvl="0">
              <a:lnSpc>
                <a:spcPts val="4759"/>
              </a:lnSpc>
              <a:spcBef>
                <a:spcPct val="0"/>
              </a:spcBef>
            </a:pPr>
            <a:r>
              <a:rPr lang="en-US" sz="3399" strike="noStrike" u="none">
                <a:solidFill>
                  <a:srgbClr val="000000"/>
                </a:solidFill>
                <a:latin typeface="Noto Serif Display"/>
              </a:rPr>
              <a:t>Introduction to vehicle services.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428230" y="0"/>
            <a:ext cx="1859770" cy="1856795"/>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
        <p:nvSpPr>
          <p:cNvPr name="Freeform 4" id="4"/>
          <p:cNvSpPr/>
          <p:nvPr/>
        </p:nvSpPr>
        <p:spPr>
          <a:xfrm flipH="false" flipV="false" rot="0">
            <a:off x="0" y="0"/>
            <a:ext cx="13359005" cy="2914025"/>
          </a:xfrm>
          <a:custGeom>
            <a:avLst/>
            <a:gdLst/>
            <a:ahLst/>
            <a:cxnLst/>
            <a:rect r="r" b="b" t="t" l="l"/>
            <a:pathLst>
              <a:path h="2914025" w="13359005">
                <a:moveTo>
                  <a:pt x="0" y="0"/>
                </a:moveTo>
                <a:lnTo>
                  <a:pt x="13359005" y="0"/>
                </a:lnTo>
                <a:lnTo>
                  <a:pt x="13359005" y="2914025"/>
                </a:lnTo>
                <a:lnTo>
                  <a:pt x="0" y="2914025"/>
                </a:lnTo>
                <a:lnTo>
                  <a:pt x="0" y="0"/>
                </a:lnTo>
                <a:close/>
              </a:path>
            </a:pathLst>
          </a:custGeom>
          <a:blipFill>
            <a:blip r:embed="rId2"/>
            <a:stretch>
              <a:fillRect l="0" t="0" r="0" b="0"/>
            </a:stretch>
          </a:blipFill>
        </p:spPr>
      </p:sp>
      <p:sp>
        <p:nvSpPr>
          <p:cNvPr name="Freeform 5" id="5"/>
          <p:cNvSpPr/>
          <p:nvPr/>
        </p:nvSpPr>
        <p:spPr>
          <a:xfrm flipH="false" flipV="false" rot="0">
            <a:off x="0" y="2914025"/>
            <a:ext cx="13359005" cy="7372975"/>
          </a:xfrm>
          <a:custGeom>
            <a:avLst/>
            <a:gdLst/>
            <a:ahLst/>
            <a:cxnLst/>
            <a:rect r="r" b="b" t="t" l="l"/>
            <a:pathLst>
              <a:path h="7372975" w="13359005">
                <a:moveTo>
                  <a:pt x="0" y="0"/>
                </a:moveTo>
                <a:lnTo>
                  <a:pt x="13359005" y="0"/>
                </a:lnTo>
                <a:lnTo>
                  <a:pt x="13359005" y="7372975"/>
                </a:lnTo>
                <a:lnTo>
                  <a:pt x="0" y="7372975"/>
                </a:lnTo>
                <a:lnTo>
                  <a:pt x="0" y="0"/>
                </a:lnTo>
                <a:close/>
              </a:path>
            </a:pathLst>
          </a:custGeom>
          <a:blipFill>
            <a:blip r:embed="rId3"/>
            <a:stretch>
              <a:fillRect l="0" t="0" r="-728" b="-2619"/>
            </a:stretch>
          </a:blipFill>
        </p:spPr>
      </p:sp>
      <p:sp>
        <p:nvSpPr>
          <p:cNvPr name="TextBox 6" id="6"/>
          <p:cNvSpPr txBox="true"/>
          <p:nvPr/>
        </p:nvSpPr>
        <p:spPr>
          <a:xfrm rot="0">
            <a:off x="13733610" y="4819967"/>
            <a:ext cx="4092963" cy="580390"/>
          </a:xfrm>
          <a:prstGeom prst="rect">
            <a:avLst/>
          </a:prstGeom>
        </p:spPr>
        <p:txBody>
          <a:bodyPr anchor="t" rtlCol="false" tIns="0" lIns="0" bIns="0" rIns="0">
            <a:spAutoFit/>
          </a:bodyPr>
          <a:lstStyle/>
          <a:p>
            <a:pPr algn="ctr" marL="0" indent="0" lvl="0">
              <a:lnSpc>
                <a:spcPts val="4759"/>
              </a:lnSpc>
              <a:spcBef>
                <a:spcPct val="0"/>
              </a:spcBef>
            </a:pPr>
            <a:r>
              <a:rPr lang="en-US" sz="3399" strike="noStrike" u="none">
                <a:solidFill>
                  <a:srgbClr val="000000"/>
                </a:solidFill>
                <a:latin typeface="Noto Serif Display"/>
              </a:rPr>
              <a:t>Middle -Body part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75" y="2169596"/>
            <a:ext cx="13359005" cy="8117404"/>
          </a:xfrm>
          <a:custGeom>
            <a:avLst/>
            <a:gdLst/>
            <a:ahLst/>
            <a:cxnLst/>
            <a:rect r="r" b="b" t="t" l="l"/>
            <a:pathLst>
              <a:path h="8117404" w="13359005">
                <a:moveTo>
                  <a:pt x="0" y="0"/>
                </a:moveTo>
                <a:lnTo>
                  <a:pt x="13359006" y="0"/>
                </a:lnTo>
                <a:lnTo>
                  <a:pt x="13359006" y="8117404"/>
                </a:lnTo>
                <a:lnTo>
                  <a:pt x="0" y="8117404"/>
                </a:lnTo>
                <a:lnTo>
                  <a:pt x="0" y="0"/>
                </a:lnTo>
                <a:close/>
              </a:path>
            </a:pathLst>
          </a:custGeom>
          <a:blipFill>
            <a:blip r:embed="rId2"/>
            <a:stretch>
              <a:fillRect l="-6145" t="0" r="-6145" b="-3907"/>
            </a:stretch>
          </a:blipFill>
        </p:spPr>
      </p:sp>
      <p:sp>
        <p:nvSpPr>
          <p:cNvPr name="Freeform 3" id="3"/>
          <p:cNvSpPr/>
          <p:nvPr/>
        </p:nvSpPr>
        <p:spPr>
          <a:xfrm flipH="false" flipV="false" rot="0">
            <a:off x="0" y="0"/>
            <a:ext cx="13438881" cy="2169596"/>
          </a:xfrm>
          <a:custGeom>
            <a:avLst/>
            <a:gdLst/>
            <a:ahLst/>
            <a:cxnLst/>
            <a:rect r="r" b="b" t="t" l="l"/>
            <a:pathLst>
              <a:path h="2169596" w="13438881">
                <a:moveTo>
                  <a:pt x="0" y="0"/>
                </a:moveTo>
                <a:lnTo>
                  <a:pt x="13438881" y="0"/>
                </a:lnTo>
                <a:lnTo>
                  <a:pt x="13438881" y="2169596"/>
                </a:lnTo>
                <a:lnTo>
                  <a:pt x="0" y="2169596"/>
                </a:lnTo>
                <a:lnTo>
                  <a:pt x="0" y="0"/>
                </a:lnTo>
                <a:close/>
              </a:path>
            </a:pathLst>
          </a:custGeom>
          <a:blipFill>
            <a:blip r:embed="rId3"/>
            <a:stretch>
              <a:fillRect l="-1639" t="0" r="-1639" b="0"/>
            </a:stretch>
          </a:blipFill>
        </p:spPr>
      </p:sp>
      <p:sp>
        <p:nvSpPr>
          <p:cNvPr name="TextBox 4" id="4"/>
          <p:cNvSpPr txBox="true"/>
          <p:nvPr/>
        </p:nvSpPr>
        <p:spPr>
          <a:xfrm rot="0">
            <a:off x="13727217" y="2180510"/>
            <a:ext cx="4149909" cy="6513389"/>
          </a:xfrm>
          <a:prstGeom prst="rect">
            <a:avLst/>
          </a:prstGeom>
        </p:spPr>
        <p:txBody>
          <a:bodyPr anchor="t" rtlCol="false" tIns="0" lIns="0" bIns="0" rIns="0">
            <a:spAutoFit/>
          </a:bodyPr>
          <a:lstStyle/>
          <a:p>
            <a:pPr algn="ctr" marL="0" indent="0" lvl="0">
              <a:lnSpc>
                <a:spcPts val="5188"/>
              </a:lnSpc>
              <a:spcBef>
                <a:spcPct val="0"/>
              </a:spcBef>
            </a:pPr>
            <a:r>
              <a:rPr lang="en-US" sz="3706" strike="noStrike" u="none">
                <a:solidFill>
                  <a:srgbClr val="000000"/>
                </a:solidFill>
                <a:latin typeface="Noto Serif Display"/>
              </a:rPr>
              <a:t>This is essential information and makes it easy for users to find what they need.</a:t>
            </a:r>
          </a:p>
          <a:p>
            <a:pPr algn="ctr" marL="0" indent="0" lvl="0">
              <a:lnSpc>
                <a:spcPts val="5188"/>
              </a:lnSpc>
              <a:spcBef>
                <a:spcPct val="0"/>
              </a:spcBef>
            </a:pPr>
            <a:r>
              <a:rPr lang="en-US" sz="3706" strike="noStrike" u="none">
                <a:solidFill>
                  <a:srgbClr val="000000"/>
                </a:solidFill>
                <a:latin typeface="Noto Serif Display"/>
              </a:rPr>
              <a:t>(including store information and development team information).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04118" y="0"/>
            <a:ext cx="9983882" cy="5251062"/>
          </a:xfrm>
          <a:custGeom>
            <a:avLst/>
            <a:gdLst/>
            <a:ahLst/>
            <a:cxnLst/>
            <a:rect r="r" b="b" t="t" l="l"/>
            <a:pathLst>
              <a:path h="5251062" w="9983882">
                <a:moveTo>
                  <a:pt x="0" y="0"/>
                </a:moveTo>
                <a:lnTo>
                  <a:pt x="9983882" y="0"/>
                </a:lnTo>
                <a:lnTo>
                  <a:pt x="9983882" y="5251062"/>
                </a:lnTo>
                <a:lnTo>
                  <a:pt x="0" y="5251062"/>
                </a:lnTo>
                <a:lnTo>
                  <a:pt x="0" y="0"/>
                </a:lnTo>
                <a:close/>
              </a:path>
            </a:pathLst>
          </a:custGeom>
          <a:blipFill>
            <a:blip r:embed="rId2"/>
            <a:stretch>
              <a:fillRect l="-3533" t="-6046" r="0" b="-2687"/>
            </a:stretch>
          </a:blipFill>
        </p:spPr>
      </p:sp>
      <p:sp>
        <p:nvSpPr>
          <p:cNvPr name="Freeform 3" id="3"/>
          <p:cNvSpPr/>
          <p:nvPr/>
        </p:nvSpPr>
        <p:spPr>
          <a:xfrm flipH="false" flipV="false" rot="0">
            <a:off x="0" y="0"/>
            <a:ext cx="8304118" cy="5251062"/>
          </a:xfrm>
          <a:custGeom>
            <a:avLst/>
            <a:gdLst/>
            <a:ahLst/>
            <a:cxnLst/>
            <a:rect r="r" b="b" t="t" l="l"/>
            <a:pathLst>
              <a:path h="5251062" w="8304118">
                <a:moveTo>
                  <a:pt x="0" y="0"/>
                </a:moveTo>
                <a:lnTo>
                  <a:pt x="8304118" y="0"/>
                </a:lnTo>
                <a:lnTo>
                  <a:pt x="8304118" y="5251062"/>
                </a:lnTo>
                <a:lnTo>
                  <a:pt x="0" y="5251062"/>
                </a:lnTo>
                <a:lnTo>
                  <a:pt x="0" y="0"/>
                </a:lnTo>
                <a:close/>
              </a:path>
            </a:pathLst>
          </a:custGeom>
          <a:blipFill>
            <a:blip r:embed="rId3"/>
            <a:stretch>
              <a:fillRect l="-11507" t="0" r="-15563" b="0"/>
            </a:stretch>
          </a:blipFill>
        </p:spPr>
      </p:sp>
      <p:sp>
        <p:nvSpPr>
          <p:cNvPr name="TextBox 4" id="4"/>
          <p:cNvSpPr txBox="true"/>
          <p:nvPr/>
        </p:nvSpPr>
        <p:spPr>
          <a:xfrm rot="0">
            <a:off x="4813911" y="6312514"/>
            <a:ext cx="7626876" cy="1780540"/>
          </a:xfrm>
          <a:prstGeom prst="rect">
            <a:avLst/>
          </a:prstGeom>
        </p:spPr>
        <p:txBody>
          <a:bodyPr anchor="t" rtlCol="false" tIns="0" lIns="0" bIns="0" rIns="0">
            <a:spAutoFit/>
          </a:bodyPr>
          <a:lstStyle/>
          <a:p>
            <a:pPr algn="ctr" marL="0" indent="0" lvl="0">
              <a:lnSpc>
                <a:spcPts val="4759"/>
              </a:lnSpc>
              <a:spcBef>
                <a:spcPct val="0"/>
              </a:spcBef>
            </a:pPr>
            <a:r>
              <a:rPr lang="en-US" sz="3399" strike="noStrike" u="none">
                <a:solidFill>
                  <a:srgbClr val="000000"/>
                </a:solidFill>
                <a:latin typeface="Noto Serif Display"/>
              </a:rPr>
              <a:t>The catalog includes motorbikes, cars, car rentals, and car purchases.</a:t>
            </a:r>
          </a:p>
          <a:p>
            <a:pPr algn="ctr" marL="0" indent="0" lvl="0">
              <a:lnSpc>
                <a:spcPts val="475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1356E"/>
        </a:solidFill>
      </p:bgPr>
    </p:bg>
    <p:spTree>
      <p:nvGrpSpPr>
        <p:cNvPr id="1" name=""/>
        <p:cNvGrpSpPr/>
        <p:nvPr/>
      </p:nvGrpSpPr>
      <p:grpSpPr>
        <a:xfrm>
          <a:off x="0" y="0"/>
          <a:ext cx="0" cy="0"/>
          <a:chOff x="0" y="0"/>
          <a:chExt cx="0" cy="0"/>
        </a:xfrm>
      </p:grpSpPr>
      <p:sp>
        <p:nvSpPr>
          <p:cNvPr name="Freeform 2" id="2"/>
          <p:cNvSpPr/>
          <p:nvPr/>
        </p:nvSpPr>
        <p:spPr>
          <a:xfrm flipH="false" flipV="false" rot="0">
            <a:off x="8335207" y="0"/>
            <a:ext cx="9952793" cy="5789359"/>
          </a:xfrm>
          <a:custGeom>
            <a:avLst/>
            <a:gdLst/>
            <a:ahLst/>
            <a:cxnLst/>
            <a:rect r="r" b="b" t="t" l="l"/>
            <a:pathLst>
              <a:path h="5789359" w="9952793">
                <a:moveTo>
                  <a:pt x="0" y="0"/>
                </a:moveTo>
                <a:lnTo>
                  <a:pt x="9952793" y="0"/>
                </a:lnTo>
                <a:lnTo>
                  <a:pt x="9952793" y="5789359"/>
                </a:lnTo>
                <a:lnTo>
                  <a:pt x="0" y="5789359"/>
                </a:lnTo>
                <a:lnTo>
                  <a:pt x="0" y="0"/>
                </a:lnTo>
                <a:close/>
              </a:path>
            </a:pathLst>
          </a:custGeom>
          <a:blipFill>
            <a:blip r:embed="rId2"/>
            <a:stretch>
              <a:fillRect l="-5306" t="0" r="0" b="0"/>
            </a:stretch>
          </a:blipFill>
        </p:spPr>
      </p:sp>
      <p:sp>
        <p:nvSpPr>
          <p:cNvPr name="Freeform 3" id="3"/>
          <p:cNvSpPr/>
          <p:nvPr/>
        </p:nvSpPr>
        <p:spPr>
          <a:xfrm flipH="false" flipV="false" rot="0">
            <a:off x="0" y="0"/>
            <a:ext cx="8335207" cy="5789359"/>
          </a:xfrm>
          <a:custGeom>
            <a:avLst/>
            <a:gdLst/>
            <a:ahLst/>
            <a:cxnLst/>
            <a:rect r="r" b="b" t="t" l="l"/>
            <a:pathLst>
              <a:path h="5789359" w="8335207">
                <a:moveTo>
                  <a:pt x="0" y="0"/>
                </a:moveTo>
                <a:lnTo>
                  <a:pt x="8335207" y="0"/>
                </a:lnTo>
                <a:lnTo>
                  <a:pt x="8335207" y="5789359"/>
                </a:lnTo>
                <a:lnTo>
                  <a:pt x="0" y="5789359"/>
                </a:lnTo>
                <a:lnTo>
                  <a:pt x="0" y="0"/>
                </a:lnTo>
                <a:close/>
              </a:path>
            </a:pathLst>
          </a:custGeom>
          <a:blipFill>
            <a:blip r:embed="rId3"/>
            <a:stretch>
              <a:fillRect l="-22256" t="0" r="-17317" b="0"/>
            </a:stretch>
          </a:blipFill>
        </p:spPr>
      </p:sp>
      <p:sp>
        <p:nvSpPr>
          <p:cNvPr name="TextBox 4" id="4"/>
          <p:cNvSpPr txBox="true"/>
          <p:nvPr/>
        </p:nvSpPr>
        <p:spPr>
          <a:xfrm rot="0">
            <a:off x="5153876" y="6335476"/>
            <a:ext cx="7222493" cy="1180465"/>
          </a:xfrm>
          <a:prstGeom prst="rect">
            <a:avLst/>
          </a:prstGeom>
        </p:spPr>
        <p:txBody>
          <a:bodyPr anchor="t" rtlCol="false" tIns="0" lIns="0" bIns="0" rIns="0">
            <a:spAutoFit/>
          </a:bodyPr>
          <a:lstStyle/>
          <a:p>
            <a:pPr algn="ctr" marL="0" indent="0" lvl="0">
              <a:lnSpc>
                <a:spcPts val="4759"/>
              </a:lnSpc>
              <a:spcBef>
                <a:spcPct val="0"/>
              </a:spcBef>
            </a:pPr>
            <a:r>
              <a:rPr lang="en-US" sz="3399" strike="noStrike" u="none">
                <a:solidFill>
                  <a:srgbClr val="000000"/>
                </a:solidFill>
                <a:latin typeface="Noto Serif Display"/>
              </a:rPr>
              <a:t>Part of car products delivered for sale.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580757" y="0"/>
            <a:ext cx="9707243" cy="5235538"/>
          </a:xfrm>
          <a:custGeom>
            <a:avLst/>
            <a:gdLst/>
            <a:ahLst/>
            <a:cxnLst/>
            <a:rect r="r" b="b" t="t" l="l"/>
            <a:pathLst>
              <a:path h="5235538" w="9707243">
                <a:moveTo>
                  <a:pt x="0" y="0"/>
                </a:moveTo>
                <a:lnTo>
                  <a:pt x="9707243" y="0"/>
                </a:lnTo>
                <a:lnTo>
                  <a:pt x="9707243" y="5235538"/>
                </a:lnTo>
                <a:lnTo>
                  <a:pt x="0" y="5235538"/>
                </a:lnTo>
                <a:lnTo>
                  <a:pt x="0" y="0"/>
                </a:lnTo>
                <a:close/>
              </a:path>
            </a:pathLst>
          </a:custGeom>
          <a:blipFill>
            <a:blip r:embed="rId2"/>
            <a:stretch>
              <a:fillRect l="0" t="0" r="0" b="0"/>
            </a:stretch>
          </a:blipFill>
        </p:spPr>
      </p:sp>
      <p:sp>
        <p:nvSpPr>
          <p:cNvPr name="Freeform 3" id="3"/>
          <p:cNvSpPr/>
          <p:nvPr/>
        </p:nvSpPr>
        <p:spPr>
          <a:xfrm flipH="false" flipV="false" rot="0">
            <a:off x="0" y="0"/>
            <a:ext cx="8580757" cy="5235538"/>
          </a:xfrm>
          <a:custGeom>
            <a:avLst/>
            <a:gdLst/>
            <a:ahLst/>
            <a:cxnLst/>
            <a:rect r="r" b="b" t="t" l="l"/>
            <a:pathLst>
              <a:path h="5235538" w="8580757">
                <a:moveTo>
                  <a:pt x="0" y="0"/>
                </a:moveTo>
                <a:lnTo>
                  <a:pt x="8580757" y="0"/>
                </a:lnTo>
                <a:lnTo>
                  <a:pt x="8580757" y="5235538"/>
                </a:lnTo>
                <a:lnTo>
                  <a:pt x="0" y="5235538"/>
                </a:lnTo>
                <a:lnTo>
                  <a:pt x="0" y="0"/>
                </a:lnTo>
                <a:close/>
              </a:path>
            </a:pathLst>
          </a:custGeom>
          <a:blipFill>
            <a:blip r:embed="rId3"/>
            <a:stretch>
              <a:fillRect l="-11337" t="0" r="-11337" b="0"/>
            </a:stretch>
          </a:blipFill>
        </p:spPr>
      </p:sp>
      <p:sp>
        <p:nvSpPr>
          <p:cNvPr name="TextBox 4" id="4"/>
          <p:cNvSpPr txBox="true"/>
          <p:nvPr/>
        </p:nvSpPr>
        <p:spPr>
          <a:xfrm rot="0">
            <a:off x="5853146" y="6450287"/>
            <a:ext cx="5455222" cy="1180465"/>
          </a:xfrm>
          <a:prstGeom prst="rect">
            <a:avLst/>
          </a:prstGeom>
        </p:spPr>
        <p:txBody>
          <a:bodyPr anchor="t" rtlCol="false" tIns="0" lIns="0" bIns="0" rIns="0">
            <a:spAutoFit/>
          </a:bodyPr>
          <a:lstStyle/>
          <a:p>
            <a:pPr algn="ctr" marL="0" indent="0" lvl="0">
              <a:lnSpc>
                <a:spcPts val="4759"/>
              </a:lnSpc>
              <a:spcBef>
                <a:spcPct val="0"/>
              </a:spcBef>
            </a:pPr>
            <a:r>
              <a:rPr lang="en-US" sz="3399" strike="noStrike" u="none">
                <a:solidFill>
                  <a:srgbClr val="000000"/>
                </a:solidFill>
                <a:latin typeface="Noto Serif Display"/>
              </a:rPr>
              <a:t>Part of motorbikes for sale.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91815" y="0"/>
            <a:ext cx="10896185" cy="5859751"/>
          </a:xfrm>
          <a:custGeom>
            <a:avLst/>
            <a:gdLst/>
            <a:ahLst/>
            <a:cxnLst/>
            <a:rect r="r" b="b" t="t" l="l"/>
            <a:pathLst>
              <a:path h="5859751" w="10896185">
                <a:moveTo>
                  <a:pt x="0" y="0"/>
                </a:moveTo>
                <a:lnTo>
                  <a:pt x="10896185" y="0"/>
                </a:lnTo>
                <a:lnTo>
                  <a:pt x="10896185" y="5859751"/>
                </a:lnTo>
                <a:lnTo>
                  <a:pt x="0" y="5859751"/>
                </a:lnTo>
                <a:lnTo>
                  <a:pt x="0" y="0"/>
                </a:lnTo>
                <a:close/>
              </a:path>
            </a:pathLst>
          </a:custGeom>
          <a:blipFill>
            <a:blip r:embed="rId2"/>
            <a:stretch>
              <a:fillRect l="0" t="0" r="0" b="0"/>
            </a:stretch>
          </a:blipFill>
        </p:spPr>
      </p:sp>
      <p:sp>
        <p:nvSpPr>
          <p:cNvPr name="Freeform 3" id="3"/>
          <p:cNvSpPr/>
          <p:nvPr/>
        </p:nvSpPr>
        <p:spPr>
          <a:xfrm flipH="false" flipV="false" rot="0">
            <a:off x="0" y="0"/>
            <a:ext cx="7391815" cy="5859751"/>
          </a:xfrm>
          <a:custGeom>
            <a:avLst/>
            <a:gdLst/>
            <a:ahLst/>
            <a:cxnLst/>
            <a:rect r="r" b="b" t="t" l="l"/>
            <a:pathLst>
              <a:path h="5859751" w="7391815">
                <a:moveTo>
                  <a:pt x="0" y="0"/>
                </a:moveTo>
                <a:lnTo>
                  <a:pt x="7391815" y="0"/>
                </a:lnTo>
                <a:lnTo>
                  <a:pt x="7391815" y="5859751"/>
                </a:lnTo>
                <a:lnTo>
                  <a:pt x="0" y="5859751"/>
                </a:lnTo>
                <a:lnTo>
                  <a:pt x="0" y="0"/>
                </a:lnTo>
                <a:close/>
              </a:path>
            </a:pathLst>
          </a:custGeom>
          <a:blipFill>
            <a:blip r:embed="rId3"/>
            <a:stretch>
              <a:fillRect l="0" t="-5373" r="-78097" b="-5373"/>
            </a:stretch>
          </a:blipFill>
        </p:spPr>
      </p:sp>
      <p:sp>
        <p:nvSpPr>
          <p:cNvPr name="TextBox 4" id="4"/>
          <p:cNvSpPr txBox="true"/>
          <p:nvPr/>
        </p:nvSpPr>
        <p:spPr>
          <a:xfrm rot="0">
            <a:off x="4532172" y="6633986"/>
            <a:ext cx="7868883" cy="1180465"/>
          </a:xfrm>
          <a:prstGeom prst="rect">
            <a:avLst/>
          </a:prstGeom>
        </p:spPr>
        <p:txBody>
          <a:bodyPr anchor="t" rtlCol="false" tIns="0" lIns="0" bIns="0" rIns="0">
            <a:spAutoFit/>
          </a:bodyPr>
          <a:lstStyle/>
          <a:p>
            <a:pPr algn="ctr" marL="0" indent="0" lvl="0">
              <a:lnSpc>
                <a:spcPts val="4759"/>
              </a:lnSpc>
              <a:spcBef>
                <a:spcPct val="0"/>
              </a:spcBef>
            </a:pPr>
            <a:r>
              <a:rPr lang="en-US" sz="3399" strike="noStrike" u="none">
                <a:solidFill>
                  <a:srgbClr val="000000"/>
                </a:solidFill>
                <a:latin typeface="Noto Serif Display"/>
              </a:rPr>
              <a:t>Rental of motorbikes and cars according to customer requirements.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680537" y="0"/>
            <a:ext cx="10607463" cy="5698955"/>
          </a:xfrm>
          <a:custGeom>
            <a:avLst/>
            <a:gdLst/>
            <a:ahLst/>
            <a:cxnLst/>
            <a:rect r="r" b="b" t="t" l="l"/>
            <a:pathLst>
              <a:path h="5698955" w="10607463">
                <a:moveTo>
                  <a:pt x="0" y="0"/>
                </a:moveTo>
                <a:lnTo>
                  <a:pt x="10607463" y="0"/>
                </a:lnTo>
                <a:lnTo>
                  <a:pt x="10607463" y="5698955"/>
                </a:lnTo>
                <a:lnTo>
                  <a:pt x="0" y="5698955"/>
                </a:lnTo>
                <a:lnTo>
                  <a:pt x="0" y="0"/>
                </a:lnTo>
                <a:close/>
              </a:path>
            </a:pathLst>
          </a:custGeom>
          <a:blipFill>
            <a:blip r:embed="rId2"/>
            <a:stretch>
              <a:fillRect l="0" t="0" r="0" b="0"/>
            </a:stretch>
          </a:blipFill>
        </p:spPr>
      </p:sp>
      <p:sp>
        <p:nvSpPr>
          <p:cNvPr name="Freeform 3" id="3"/>
          <p:cNvSpPr/>
          <p:nvPr/>
        </p:nvSpPr>
        <p:spPr>
          <a:xfrm flipH="false" flipV="false" rot="0">
            <a:off x="-35773" y="0"/>
            <a:ext cx="7716310" cy="5698955"/>
          </a:xfrm>
          <a:custGeom>
            <a:avLst/>
            <a:gdLst/>
            <a:ahLst/>
            <a:cxnLst/>
            <a:rect r="r" b="b" t="t" l="l"/>
            <a:pathLst>
              <a:path h="5698955" w="7716310">
                <a:moveTo>
                  <a:pt x="0" y="0"/>
                </a:moveTo>
                <a:lnTo>
                  <a:pt x="7716310" y="0"/>
                </a:lnTo>
                <a:lnTo>
                  <a:pt x="7716310" y="5698955"/>
                </a:lnTo>
                <a:lnTo>
                  <a:pt x="0" y="5698955"/>
                </a:lnTo>
                <a:lnTo>
                  <a:pt x="0" y="0"/>
                </a:lnTo>
                <a:close/>
              </a:path>
            </a:pathLst>
          </a:custGeom>
          <a:blipFill>
            <a:blip r:embed="rId3"/>
            <a:stretch>
              <a:fillRect l="0" t="-4342" r="-60844" b="-2902"/>
            </a:stretch>
          </a:blipFill>
        </p:spPr>
      </p:sp>
      <p:sp>
        <p:nvSpPr>
          <p:cNvPr name="TextBox 4" id="4"/>
          <p:cNvSpPr txBox="true"/>
          <p:nvPr/>
        </p:nvSpPr>
        <p:spPr>
          <a:xfrm rot="0">
            <a:off x="4948927" y="6565099"/>
            <a:ext cx="6645015" cy="1780540"/>
          </a:xfrm>
          <a:prstGeom prst="rect">
            <a:avLst/>
          </a:prstGeom>
        </p:spPr>
        <p:txBody>
          <a:bodyPr anchor="t" rtlCol="false" tIns="0" lIns="0" bIns="0" rIns="0">
            <a:spAutoFit/>
          </a:bodyPr>
          <a:lstStyle/>
          <a:p>
            <a:pPr algn="ctr" marL="0" indent="0" lvl="0">
              <a:lnSpc>
                <a:spcPts val="4759"/>
              </a:lnSpc>
              <a:spcBef>
                <a:spcPct val="0"/>
              </a:spcBef>
            </a:pPr>
            <a:r>
              <a:rPr lang="en-US" sz="3399" strike="noStrike" u="none">
                <a:solidFill>
                  <a:srgbClr val="000000"/>
                </a:solidFill>
                <a:latin typeface="Noto Serif Display"/>
              </a:rPr>
              <a:t>This is the part where customers buy cars that are satisfactory to them.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D2D0D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200237" y="5143500"/>
            <a:ext cx="4628051" cy="4628051"/>
          </a:xfrm>
          <a:prstGeom prst="rect">
            <a:avLst/>
          </a:prstGeom>
        </p:spPr>
      </p:pic>
      <p:grpSp>
        <p:nvGrpSpPr>
          <p:cNvPr name="Group 3" id="3"/>
          <p:cNvGrpSpPr/>
          <p:nvPr/>
        </p:nvGrpSpPr>
        <p:grpSpPr>
          <a:xfrm rot="0">
            <a:off x="5034801" y="-412798"/>
            <a:ext cx="7800801" cy="7876932"/>
            <a:chOff x="0" y="0"/>
            <a:chExt cx="10401068" cy="10502576"/>
          </a:xfrm>
        </p:grpSpPr>
        <p:sp>
          <p:nvSpPr>
            <p:cNvPr name="TextBox 4" id="4"/>
            <p:cNvSpPr txBox="true"/>
            <p:nvPr/>
          </p:nvSpPr>
          <p:spPr>
            <a:xfrm rot="-592460">
              <a:off x="172124" y="979165"/>
              <a:ext cx="8992477" cy="2347097"/>
            </a:xfrm>
            <a:prstGeom prst="rect">
              <a:avLst/>
            </a:prstGeom>
          </p:spPr>
          <p:txBody>
            <a:bodyPr anchor="t" rtlCol="false" tIns="0" lIns="0" bIns="0" rIns="0">
              <a:spAutoFit/>
            </a:bodyPr>
            <a:lstStyle/>
            <a:p>
              <a:pPr algn="ctr" marL="0" indent="0" lvl="0">
                <a:lnSpc>
                  <a:spcPts val="12728"/>
                </a:lnSpc>
                <a:spcBef>
                  <a:spcPct val="0"/>
                </a:spcBef>
              </a:pPr>
              <a:r>
                <a:rPr lang="en-US" sz="12728" strike="noStrike" u="none">
                  <a:solidFill>
                    <a:srgbClr val="9B9FA6"/>
                  </a:solidFill>
                  <a:latin typeface="Bukhari Script Bold"/>
                </a:rPr>
                <a:t>Thank</a:t>
              </a:r>
            </a:p>
          </p:txBody>
        </p:sp>
        <p:sp>
          <p:nvSpPr>
            <p:cNvPr name="TextBox 5" id="5"/>
            <p:cNvSpPr txBox="true"/>
            <p:nvPr/>
          </p:nvSpPr>
          <p:spPr>
            <a:xfrm rot="-515361">
              <a:off x="1719463" y="3957622"/>
              <a:ext cx="8281860" cy="5960085"/>
            </a:xfrm>
            <a:prstGeom prst="rect">
              <a:avLst/>
            </a:prstGeom>
          </p:spPr>
          <p:txBody>
            <a:bodyPr anchor="t" rtlCol="false" tIns="0" lIns="0" bIns="0" rIns="0">
              <a:spAutoFit/>
            </a:bodyPr>
            <a:lstStyle/>
            <a:p>
              <a:pPr algn="ctr" marL="0" indent="0" lvl="0">
                <a:lnSpc>
                  <a:spcPts val="11455"/>
                </a:lnSpc>
                <a:spcBef>
                  <a:spcPct val="0"/>
                </a:spcBef>
              </a:pPr>
              <a:r>
                <a:rPr lang="en-US" sz="11455" strike="noStrike" u="none">
                  <a:solidFill>
                    <a:srgbClr val="9B9FA6"/>
                  </a:solidFill>
                  <a:latin typeface="Bukhari Script Bold"/>
                </a:rPr>
                <a:t>you for</a:t>
              </a:r>
            </a:p>
            <a:p>
              <a:pPr algn="ctr" marL="0" indent="0" lvl="0">
                <a:lnSpc>
                  <a:spcPts val="11455"/>
                </a:lnSpc>
                <a:spcBef>
                  <a:spcPct val="0"/>
                </a:spcBef>
              </a:pPr>
            </a:p>
            <a:p>
              <a:pPr algn="ctr" marL="0" indent="0" lvl="0">
                <a:lnSpc>
                  <a:spcPts val="11455"/>
                </a:lnSpc>
                <a:spcBef>
                  <a:spcPct val="0"/>
                </a:spcBef>
              </a:pPr>
              <a:r>
                <a:rPr lang="en-US" sz="11455" strike="noStrike" u="none">
                  <a:solidFill>
                    <a:srgbClr val="9B9FA6"/>
                  </a:solidFill>
                  <a:latin typeface="Bukhari Script"/>
                </a:rPr>
                <a:t>watching</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1356E"/>
        </a:solidFill>
      </p:bgPr>
    </p:bg>
    <p:spTree>
      <p:nvGrpSpPr>
        <p:cNvPr id="1" name=""/>
        <p:cNvGrpSpPr/>
        <p:nvPr/>
      </p:nvGrpSpPr>
      <p:grpSpPr>
        <a:xfrm>
          <a:off x="0" y="0"/>
          <a:ext cx="0" cy="0"/>
          <a:chOff x="0" y="0"/>
          <a:chExt cx="0" cy="0"/>
        </a:xfrm>
      </p:grpSpPr>
      <p:grpSp>
        <p:nvGrpSpPr>
          <p:cNvPr name="Group 2" id="2"/>
          <p:cNvGrpSpPr/>
          <p:nvPr/>
        </p:nvGrpSpPr>
        <p:grpSpPr>
          <a:xfrm rot="0">
            <a:off x="7033130" y="4537864"/>
            <a:ext cx="4233170" cy="1053000"/>
            <a:chOff x="0" y="0"/>
            <a:chExt cx="5644226" cy="1404000"/>
          </a:xfrm>
        </p:grpSpPr>
        <p:sp>
          <p:nvSpPr>
            <p:cNvPr name="TextBox 3" id="3"/>
            <p:cNvSpPr txBox="true"/>
            <p:nvPr/>
          </p:nvSpPr>
          <p:spPr>
            <a:xfrm rot="0">
              <a:off x="0" y="9525"/>
              <a:ext cx="5644226" cy="638175"/>
            </a:xfrm>
            <a:prstGeom prst="rect">
              <a:avLst/>
            </a:prstGeom>
          </p:spPr>
          <p:txBody>
            <a:bodyPr anchor="t" rtlCol="false" tIns="0" lIns="0" bIns="0" rIns="0">
              <a:spAutoFit/>
            </a:bodyPr>
            <a:lstStyle/>
            <a:p>
              <a:pPr algn="ctr">
                <a:lnSpc>
                  <a:spcPts val="3840"/>
                </a:lnSpc>
              </a:pPr>
            </a:p>
          </p:txBody>
        </p:sp>
        <p:sp>
          <p:nvSpPr>
            <p:cNvPr name="TextBox 4" id="4"/>
            <p:cNvSpPr txBox="true"/>
            <p:nvPr/>
          </p:nvSpPr>
          <p:spPr>
            <a:xfrm rot="0">
              <a:off x="0" y="919706"/>
              <a:ext cx="5644226" cy="484293"/>
            </a:xfrm>
            <a:prstGeom prst="rect">
              <a:avLst/>
            </a:prstGeom>
          </p:spPr>
          <p:txBody>
            <a:bodyPr anchor="t" rtlCol="false" tIns="0" lIns="0" bIns="0" rIns="0">
              <a:spAutoFit/>
            </a:bodyPr>
            <a:lstStyle/>
            <a:p>
              <a:pPr algn="ctr" marL="0" indent="0" lvl="0">
                <a:lnSpc>
                  <a:spcPts val="3079"/>
                </a:lnSpc>
                <a:spcBef>
                  <a:spcPct val="0"/>
                </a:spcBef>
              </a:pPr>
              <a:r>
                <a:rPr lang="en-US" sz="2199" strike="noStrike" u="none">
                  <a:solidFill>
                    <a:srgbClr val="FFFFFF"/>
                  </a:solidFill>
                  <a:latin typeface="Muli"/>
                </a:rPr>
                <a:t>Le Viet Kha</a:t>
              </a:r>
            </a:p>
          </p:txBody>
        </p:sp>
      </p:grpSp>
      <p:sp>
        <p:nvSpPr>
          <p:cNvPr name="TextBox 5" id="5"/>
          <p:cNvSpPr txBox="true"/>
          <p:nvPr/>
        </p:nvSpPr>
        <p:spPr>
          <a:xfrm rot="0">
            <a:off x="13667554" y="5312014"/>
            <a:ext cx="4233170" cy="333375"/>
          </a:xfrm>
          <a:prstGeom prst="rect">
            <a:avLst/>
          </a:prstGeom>
        </p:spPr>
        <p:txBody>
          <a:bodyPr anchor="t" rtlCol="false" tIns="0" lIns="0" bIns="0" rIns="0">
            <a:spAutoFit/>
          </a:bodyPr>
          <a:lstStyle/>
          <a:p>
            <a:pPr algn="ctr" marL="0" indent="0" lvl="0">
              <a:lnSpc>
                <a:spcPts val="2639"/>
              </a:lnSpc>
              <a:spcBef>
                <a:spcPct val="0"/>
              </a:spcBef>
            </a:pPr>
            <a:r>
              <a:rPr lang="en-US" sz="2199" strike="noStrike" u="none">
                <a:solidFill>
                  <a:srgbClr val="FFFFFF"/>
                </a:solidFill>
                <a:latin typeface="Muli Semi-Bold"/>
              </a:rPr>
              <a:t>Pham Van Dong (group leader)</a:t>
            </a:r>
          </a:p>
        </p:txBody>
      </p:sp>
      <p:grpSp>
        <p:nvGrpSpPr>
          <p:cNvPr name="Group 6" id="6"/>
          <p:cNvGrpSpPr>
            <a:grpSpLocks noChangeAspect="true"/>
          </p:cNvGrpSpPr>
          <p:nvPr/>
        </p:nvGrpSpPr>
        <p:grpSpPr>
          <a:xfrm rot="0">
            <a:off x="4408660" y="5064364"/>
            <a:ext cx="2950322" cy="2950322"/>
            <a:chOff x="0" y="0"/>
            <a:chExt cx="6350000" cy="6350000"/>
          </a:xfrm>
        </p:grpSpPr>
        <p:sp>
          <p:nvSpPr>
            <p:cNvPr name="Freeform 7" id="7"/>
            <p:cNvSpPr/>
            <p:nvPr/>
          </p:nvSpPr>
          <p:spPr>
            <a:xfrm flipH="false" flipV="false" rot="0">
              <a:off x="37846" y="116586"/>
              <a:ext cx="6274308" cy="6116828"/>
            </a:xfrm>
            <a:custGeom>
              <a:avLst/>
              <a:gdLst/>
              <a:ahLst/>
              <a:cxnLst/>
              <a:rect r="r" b="b" t="t" l="l"/>
              <a:pathLst>
                <a:path h="6116828" w="6274308">
                  <a:moveTo>
                    <a:pt x="3137154" y="0"/>
                  </a:moveTo>
                  <a:lnTo>
                    <a:pt x="621411" y="1211453"/>
                  </a:lnTo>
                  <a:lnTo>
                    <a:pt x="0" y="3933825"/>
                  </a:lnTo>
                  <a:lnTo>
                    <a:pt x="1741043" y="6116828"/>
                  </a:lnTo>
                  <a:lnTo>
                    <a:pt x="4533265" y="6116828"/>
                  </a:lnTo>
                  <a:lnTo>
                    <a:pt x="6274308" y="3933825"/>
                  </a:lnTo>
                  <a:lnTo>
                    <a:pt x="5652897" y="1211453"/>
                  </a:lnTo>
                  <a:close/>
                </a:path>
              </a:pathLst>
            </a:custGeom>
            <a:blipFill>
              <a:blip r:embed="rId2"/>
              <a:stretch>
                <a:fillRect l="0" t="-570" r="0" b="-570"/>
              </a:stretch>
            </a:blipFill>
          </p:spPr>
        </p:sp>
      </p:grpSp>
      <p:grpSp>
        <p:nvGrpSpPr>
          <p:cNvPr name="Group 8" id="8"/>
          <p:cNvGrpSpPr>
            <a:grpSpLocks noChangeAspect="true"/>
          </p:cNvGrpSpPr>
          <p:nvPr/>
        </p:nvGrpSpPr>
        <p:grpSpPr>
          <a:xfrm rot="0">
            <a:off x="7668839" y="2114042"/>
            <a:ext cx="2950322" cy="2950322"/>
            <a:chOff x="0" y="0"/>
            <a:chExt cx="6350000" cy="6350000"/>
          </a:xfrm>
        </p:grpSpPr>
        <p:sp>
          <p:nvSpPr>
            <p:cNvPr name="Freeform 9" id="9"/>
            <p:cNvSpPr/>
            <p:nvPr/>
          </p:nvSpPr>
          <p:spPr>
            <a:xfrm flipH="false" flipV="false" rot="0">
              <a:off x="37846" y="116586"/>
              <a:ext cx="6274308" cy="6116828"/>
            </a:xfrm>
            <a:custGeom>
              <a:avLst/>
              <a:gdLst/>
              <a:ahLst/>
              <a:cxnLst/>
              <a:rect r="r" b="b" t="t" l="l"/>
              <a:pathLst>
                <a:path h="6116828" w="6274308">
                  <a:moveTo>
                    <a:pt x="3137154" y="0"/>
                  </a:moveTo>
                  <a:lnTo>
                    <a:pt x="621411" y="1211453"/>
                  </a:lnTo>
                  <a:lnTo>
                    <a:pt x="0" y="3933825"/>
                  </a:lnTo>
                  <a:lnTo>
                    <a:pt x="1741043" y="6116828"/>
                  </a:lnTo>
                  <a:lnTo>
                    <a:pt x="4533265" y="6116828"/>
                  </a:lnTo>
                  <a:lnTo>
                    <a:pt x="6274308" y="3933825"/>
                  </a:lnTo>
                  <a:lnTo>
                    <a:pt x="5652897" y="1211453"/>
                  </a:lnTo>
                  <a:close/>
                </a:path>
              </a:pathLst>
            </a:custGeom>
            <a:blipFill>
              <a:blip r:embed="rId3"/>
              <a:stretch>
                <a:fillRect l="-12012" t="0" r="-12012" b="0"/>
              </a:stretch>
            </a:blipFill>
          </p:spPr>
        </p:sp>
      </p:grpSp>
      <p:grpSp>
        <p:nvGrpSpPr>
          <p:cNvPr name="Group 10" id="10"/>
          <p:cNvGrpSpPr>
            <a:grpSpLocks noChangeAspect="true"/>
          </p:cNvGrpSpPr>
          <p:nvPr/>
        </p:nvGrpSpPr>
        <p:grpSpPr>
          <a:xfrm rot="0">
            <a:off x="1028700" y="2114042"/>
            <a:ext cx="2950322" cy="2950322"/>
            <a:chOff x="0" y="0"/>
            <a:chExt cx="6350000" cy="6350000"/>
          </a:xfrm>
        </p:grpSpPr>
        <p:sp>
          <p:nvSpPr>
            <p:cNvPr name="Freeform 11" id="11"/>
            <p:cNvSpPr/>
            <p:nvPr/>
          </p:nvSpPr>
          <p:spPr>
            <a:xfrm flipH="false" flipV="false" rot="0">
              <a:off x="37846" y="116586"/>
              <a:ext cx="6274308" cy="6116828"/>
            </a:xfrm>
            <a:custGeom>
              <a:avLst/>
              <a:gdLst/>
              <a:ahLst/>
              <a:cxnLst/>
              <a:rect r="r" b="b" t="t" l="l"/>
              <a:pathLst>
                <a:path h="6116828" w="6274308">
                  <a:moveTo>
                    <a:pt x="3137154" y="0"/>
                  </a:moveTo>
                  <a:lnTo>
                    <a:pt x="621411" y="1211453"/>
                  </a:lnTo>
                  <a:lnTo>
                    <a:pt x="0" y="3933825"/>
                  </a:lnTo>
                  <a:lnTo>
                    <a:pt x="1741043" y="6116828"/>
                  </a:lnTo>
                  <a:lnTo>
                    <a:pt x="4533265" y="6116828"/>
                  </a:lnTo>
                  <a:lnTo>
                    <a:pt x="6274308" y="3933825"/>
                  </a:lnTo>
                  <a:lnTo>
                    <a:pt x="5652897" y="1211453"/>
                  </a:lnTo>
                  <a:close/>
                </a:path>
              </a:pathLst>
            </a:custGeom>
            <a:blipFill>
              <a:blip r:embed="rId4"/>
              <a:stretch>
                <a:fillRect l="0" t="-931" r="0" b="-931"/>
              </a:stretch>
            </a:blipFill>
          </p:spPr>
        </p:sp>
      </p:grpSp>
      <p:grpSp>
        <p:nvGrpSpPr>
          <p:cNvPr name="Group 12" id="12"/>
          <p:cNvGrpSpPr>
            <a:grpSpLocks noChangeAspect="true"/>
          </p:cNvGrpSpPr>
          <p:nvPr/>
        </p:nvGrpSpPr>
        <p:grpSpPr>
          <a:xfrm rot="0">
            <a:off x="11161297" y="5064364"/>
            <a:ext cx="2950322" cy="2950322"/>
            <a:chOff x="0" y="0"/>
            <a:chExt cx="6350000" cy="6350000"/>
          </a:xfrm>
        </p:grpSpPr>
        <p:sp>
          <p:nvSpPr>
            <p:cNvPr name="Freeform 13" id="13"/>
            <p:cNvSpPr/>
            <p:nvPr/>
          </p:nvSpPr>
          <p:spPr>
            <a:xfrm flipH="false" flipV="false" rot="0">
              <a:off x="37846" y="116586"/>
              <a:ext cx="6274308" cy="6116828"/>
            </a:xfrm>
            <a:custGeom>
              <a:avLst/>
              <a:gdLst/>
              <a:ahLst/>
              <a:cxnLst/>
              <a:rect r="r" b="b" t="t" l="l"/>
              <a:pathLst>
                <a:path h="6116828" w="6274308">
                  <a:moveTo>
                    <a:pt x="3137154" y="0"/>
                  </a:moveTo>
                  <a:lnTo>
                    <a:pt x="621411" y="1211453"/>
                  </a:lnTo>
                  <a:lnTo>
                    <a:pt x="0" y="3933825"/>
                  </a:lnTo>
                  <a:lnTo>
                    <a:pt x="1741043" y="6116828"/>
                  </a:lnTo>
                  <a:lnTo>
                    <a:pt x="4533265" y="6116828"/>
                  </a:lnTo>
                  <a:lnTo>
                    <a:pt x="6274308" y="3933825"/>
                  </a:lnTo>
                  <a:lnTo>
                    <a:pt x="5652897" y="1211453"/>
                  </a:lnTo>
                  <a:close/>
                </a:path>
              </a:pathLst>
            </a:custGeom>
            <a:blipFill>
              <a:blip r:embed="rId5"/>
              <a:stretch>
                <a:fillRect l="0" t="-1227" r="0" b="-1227"/>
              </a:stretch>
            </a:blipFill>
          </p:spPr>
        </p:sp>
      </p:grpSp>
      <p:grpSp>
        <p:nvGrpSpPr>
          <p:cNvPr name="Group 14" id="14"/>
          <p:cNvGrpSpPr>
            <a:grpSpLocks noChangeAspect="true"/>
          </p:cNvGrpSpPr>
          <p:nvPr/>
        </p:nvGrpSpPr>
        <p:grpSpPr>
          <a:xfrm rot="0">
            <a:off x="14308978" y="2114042"/>
            <a:ext cx="2950322" cy="2950322"/>
            <a:chOff x="0" y="0"/>
            <a:chExt cx="6350000" cy="6350000"/>
          </a:xfrm>
        </p:grpSpPr>
        <p:sp>
          <p:nvSpPr>
            <p:cNvPr name="Freeform 15" id="15"/>
            <p:cNvSpPr/>
            <p:nvPr/>
          </p:nvSpPr>
          <p:spPr>
            <a:xfrm flipH="false" flipV="false" rot="0">
              <a:off x="37846" y="116586"/>
              <a:ext cx="6274308" cy="6116828"/>
            </a:xfrm>
            <a:custGeom>
              <a:avLst/>
              <a:gdLst/>
              <a:ahLst/>
              <a:cxnLst/>
              <a:rect r="r" b="b" t="t" l="l"/>
              <a:pathLst>
                <a:path h="6116828" w="6274308">
                  <a:moveTo>
                    <a:pt x="3137154" y="0"/>
                  </a:moveTo>
                  <a:lnTo>
                    <a:pt x="621411" y="1211453"/>
                  </a:lnTo>
                  <a:lnTo>
                    <a:pt x="0" y="3933825"/>
                  </a:lnTo>
                  <a:lnTo>
                    <a:pt x="1741043" y="6116828"/>
                  </a:lnTo>
                  <a:lnTo>
                    <a:pt x="4533265" y="6116828"/>
                  </a:lnTo>
                  <a:lnTo>
                    <a:pt x="6274308" y="3933825"/>
                  </a:lnTo>
                  <a:lnTo>
                    <a:pt x="5652897" y="1211453"/>
                  </a:lnTo>
                  <a:close/>
                </a:path>
              </a:pathLst>
            </a:custGeom>
            <a:blipFill>
              <a:blip r:embed="rId6"/>
              <a:stretch>
                <a:fillRect l="-81" t="0" r="-81" b="0"/>
              </a:stretch>
            </a:blipFill>
          </p:spPr>
        </p:sp>
      </p:grpSp>
      <p:sp>
        <p:nvSpPr>
          <p:cNvPr name="Freeform 16" id="16"/>
          <p:cNvSpPr/>
          <p:nvPr/>
        </p:nvSpPr>
        <p:spPr>
          <a:xfrm flipH="false" flipV="false" rot="0">
            <a:off x="15549040" y="521362"/>
            <a:ext cx="1710260" cy="1592680"/>
          </a:xfrm>
          <a:custGeom>
            <a:avLst/>
            <a:gdLst/>
            <a:ahLst/>
            <a:cxnLst/>
            <a:rect r="r" b="b" t="t" l="l"/>
            <a:pathLst>
              <a:path h="1592680" w="1710260">
                <a:moveTo>
                  <a:pt x="0" y="0"/>
                </a:moveTo>
                <a:lnTo>
                  <a:pt x="1710260" y="0"/>
                </a:lnTo>
                <a:lnTo>
                  <a:pt x="1710260" y="1592680"/>
                </a:lnTo>
                <a:lnTo>
                  <a:pt x="0" y="1592680"/>
                </a:lnTo>
                <a:lnTo>
                  <a:pt x="0" y="0"/>
                </a:lnTo>
                <a:close/>
              </a:path>
            </a:pathLst>
          </a:custGeom>
          <a:blipFill>
            <a:blip r:embed="rId7"/>
            <a:stretch>
              <a:fillRect l="0" t="0" r="0" b="0"/>
            </a:stretch>
          </a:blipFill>
        </p:spPr>
      </p:sp>
      <p:sp>
        <p:nvSpPr>
          <p:cNvPr name="Freeform 17" id="17"/>
          <p:cNvSpPr/>
          <p:nvPr/>
        </p:nvSpPr>
        <p:spPr>
          <a:xfrm flipH="false" flipV="false" rot="0">
            <a:off x="1998301" y="5723819"/>
            <a:ext cx="921702" cy="815706"/>
          </a:xfrm>
          <a:custGeom>
            <a:avLst/>
            <a:gdLst/>
            <a:ahLst/>
            <a:cxnLst/>
            <a:rect r="r" b="b" t="t" l="l"/>
            <a:pathLst>
              <a:path h="815706" w="921702">
                <a:moveTo>
                  <a:pt x="0" y="0"/>
                </a:moveTo>
                <a:lnTo>
                  <a:pt x="921702" y="0"/>
                </a:lnTo>
                <a:lnTo>
                  <a:pt x="921702" y="815706"/>
                </a:lnTo>
                <a:lnTo>
                  <a:pt x="0" y="815706"/>
                </a:lnTo>
                <a:lnTo>
                  <a:pt x="0" y="0"/>
                </a:lnTo>
                <a:close/>
              </a:path>
            </a:pathLst>
          </a:custGeom>
          <a:blipFill>
            <a:blip r:embed="rId8"/>
            <a:stretch>
              <a:fillRect l="0" t="0" r="0" b="0"/>
            </a:stretch>
          </a:blipFill>
        </p:spPr>
      </p:sp>
      <p:sp>
        <p:nvSpPr>
          <p:cNvPr name="Freeform 18" id="18"/>
          <p:cNvSpPr/>
          <p:nvPr/>
        </p:nvSpPr>
        <p:spPr>
          <a:xfrm flipH="false" flipV="false" rot="0">
            <a:off x="8775981" y="5590864"/>
            <a:ext cx="871560" cy="783315"/>
          </a:xfrm>
          <a:custGeom>
            <a:avLst/>
            <a:gdLst/>
            <a:ahLst/>
            <a:cxnLst/>
            <a:rect r="r" b="b" t="t" l="l"/>
            <a:pathLst>
              <a:path h="783315" w="871560">
                <a:moveTo>
                  <a:pt x="0" y="0"/>
                </a:moveTo>
                <a:lnTo>
                  <a:pt x="871560" y="0"/>
                </a:lnTo>
                <a:lnTo>
                  <a:pt x="871560" y="783315"/>
                </a:lnTo>
                <a:lnTo>
                  <a:pt x="0" y="783315"/>
                </a:lnTo>
                <a:lnTo>
                  <a:pt x="0" y="0"/>
                </a:lnTo>
                <a:close/>
              </a:path>
            </a:pathLst>
          </a:custGeom>
          <a:blipFill>
            <a:blip r:embed="rId9"/>
            <a:stretch>
              <a:fillRect l="0" t="0" r="0" b="0"/>
            </a:stretch>
          </a:blipFill>
        </p:spPr>
      </p:sp>
      <p:sp>
        <p:nvSpPr>
          <p:cNvPr name="Freeform 19" id="19"/>
          <p:cNvSpPr/>
          <p:nvPr/>
        </p:nvSpPr>
        <p:spPr>
          <a:xfrm flipH="false" flipV="false" rot="0">
            <a:off x="15369708" y="5590864"/>
            <a:ext cx="1142422" cy="783167"/>
          </a:xfrm>
          <a:custGeom>
            <a:avLst/>
            <a:gdLst/>
            <a:ahLst/>
            <a:cxnLst/>
            <a:rect r="r" b="b" t="t" l="l"/>
            <a:pathLst>
              <a:path h="783167" w="1142422">
                <a:moveTo>
                  <a:pt x="0" y="0"/>
                </a:moveTo>
                <a:lnTo>
                  <a:pt x="1142423" y="0"/>
                </a:lnTo>
                <a:lnTo>
                  <a:pt x="1142423" y="783167"/>
                </a:lnTo>
                <a:lnTo>
                  <a:pt x="0" y="783167"/>
                </a:lnTo>
                <a:lnTo>
                  <a:pt x="0" y="0"/>
                </a:lnTo>
                <a:close/>
              </a:path>
            </a:pathLst>
          </a:custGeom>
          <a:blipFill>
            <a:blip r:embed="rId10"/>
            <a:stretch>
              <a:fillRect l="0" t="0" r="0" b="0"/>
            </a:stretch>
          </a:blipFill>
        </p:spPr>
      </p:sp>
      <p:sp>
        <p:nvSpPr>
          <p:cNvPr name="Freeform 20" id="20"/>
          <p:cNvSpPr/>
          <p:nvPr/>
        </p:nvSpPr>
        <p:spPr>
          <a:xfrm flipH="false" flipV="false" rot="0">
            <a:off x="12261043" y="8517471"/>
            <a:ext cx="750831" cy="669178"/>
          </a:xfrm>
          <a:custGeom>
            <a:avLst/>
            <a:gdLst/>
            <a:ahLst/>
            <a:cxnLst/>
            <a:rect r="r" b="b" t="t" l="l"/>
            <a:pathLst>
              <a:path h="669178" w="750831">
                <a:moveTo>
                  <a:pt x="0" y="0"/>
                </a:moveTo>
                <a:lnTo>
                  <a:pt x="750830" y="0"/>
                </a:lnTo>
                <a:lnTo>
                  <a:pt x="750830" y="669177"/>
                </a:lnTo>
                <a:lnTo>
                  <a:pt x="0" y="669177"/>
                </a:lnTo>
                <a:lnTo>
                  <a:pt x="0" y="0"/>
                </a:lnTo>
                <a:close/>
              </a:path>
            </a:pathLst>
          </a:custGeom>
          <a:blipFill>
            <a:blip r:embed="rId11"/>
            <a:stretch>
              <a:fillRect l="0" t="0" r="0" b="0"/>
            </a:stretch>
          </a:blipFill>
        </p:spPr>
      </p:sp>
      <p:sp>
        <p:nvSpPr>
          <p:cNvPr name="Freeform 21" id="21"/>
          <p:cNvSpPr/>
          <p:nvPr/>
        </p:nvSpPr>
        <p:spPr>
          <a:xfrm flipH="false" flipV="false" rot="0">
            <a:off x="5445016" y="8431746"/>
            <a:ext cx="877610" cy="669178"/>
          </a:xfrm>
          <a:custGeom>
            <a:avLst/>
            <a:gdLst/>
            <a:ahLst/>
            <a:cxnLst/>
            <a:rect r="r" b="b" t="t" l="l"/>
            <a:pathLst>
              <a:path h="669178" w="877610">
                <a:moveTo>
                  <a:pt x="0" y="0"/>
                </a:moveTo>
                <a:lnTo>
                  <a:pt x="877611" y="0"/>
                </a:lnTo>
                <a:lnTo>
                  <a:pt x="877611" y="669177"/>
                </a:lnTo>
                <a:lnTo>
                  <a:pt x="0" y="669177"/>
                </a:lnTo>
                <a:lnTo>
                  <a:pt x="0" y="0"/>
                </a:lnTo>
                <a:close/>
              </a:path>
            </a:pathLst>
          </a:custGeom>
          <a:blipFill>
            <a:blip r:embed="rId12"/>
            <a:stretch>
              <a:fillRect l="0" t="0" r="0" b="0"/>
            </a:stretch>
          </a:blipFill>
        </p:spPr>
      </p:sp>
      <p:sp>
        <p:nvSpPr>
          <p:cNvPr name="AutoShape 22" id="22"/>
          <p:cNvSpPr/>
          <p:nvPr/>
        </p:nvSpPr>
        <p:spPr>
          <a:xfrm flipV="true">
            <a:off x="3868597" y="3589203"/>
            <a:ext cx="3483424" cy="0"/>
          </a:xfrm>
          <a:prstGeom prst="line">
            <a:avLst/>
          </a:prstGeom>
          <a:ln cap="flat" w="38100">
            <a:solidFill>
              <a:srgbClr val="FFFFFF"/>
            </a:solidFill>
            <a:prstDash val="sysDot"/>
            <a:headEnd type="triangle" len="med" w="lg"/>
            <a:tailEnd type="triangle" len="med" w="lg"/>
          </a:ln>
        </p:spPr>
      </p:sp>
      <p:sp>
        <p:nvSpPr>
          <p:cNvPr name="AutoShape 23" id="23"/>
          <p:cNvSpPr/>
          <p:nvPr/>
        </p:nvSpPr>
        <p:spPr>
          <a:xfrm>
            <a:off x="10508736" y="3589203"/>
            <a:ext cx="3800242" cy="314444"/>
          </a:xfrm>
          <a:prstGeom prst="line">
            <a:avLst/>
          </a:prstGeom>
          <a:ln cap="flat" w="38100">
            <a:solidFill>
              <a:srgbClr val="FFFFFF"/>
            </a:solidFill>
            <a:prstDash val="sysDot"/>
            <a:headEnd type="triangle" len="med" w="lg"/>
            <a:tailEnd type="triangle" len="med" w="lg"/>
          </a:ln>
        </p:spPr>
      </p:sp>
      <p:sp>
        <p:nvSpPr>
          <p:cNvPr name="AutoShape 24" id="24"/>
          <p:cNvSpPr/>
          <p:nvPr/>
        </p:nvSpPr>
        <p:spPr>
          <a:xfrm flipV="true">
            <a:off x="7248558" y="6539525"/>
            <a:ext cx="4023164" cy="0"/>
          </a:xfrm>
          <a:prstGeom prst="line">
            <a:avLst/>
          </a:prstGeom>
          <a:ln cap="flat" w="38100">
            <a:solidFill>
              <a:srgbClr val="FFFFFF"/>
            </a:solidFill>
            <a:prstDash val="sysDot"/>
            <a:headEnd type="triangle" len="med" w="lg"/>
            <a:tailEnd type="triangle" len="med" w="lg"/>
          </a:ln>
        </p:spPr>
      </p:sp>
      <p:grpSp>
        <p:nvGrpSpPr>
          <p:cNvPr name="Group 25" id="25"/>
          <p:cNvGrpSpPr/>
          <p:nvPr/>
        </p:nvGrpSpPr>
        <p:grpSpPr>
          <a:xfrm rot="0">
            <a:off x="-1813854" y="9037559"/>
            <a:ext cx="3086100" cy="308610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2122"/>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28" id="28"/>
          <p:cNvGrpSpPr/>
          <p:nvPr/>
        </p:nvGrpSpPr>
        <p:grpSpPr>
          <a:xfrm rot="0">
            <a:off x="17259300" y="-1768398"/>
            <a:ext cx="3086100" cy="308610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2122"/>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31" id="31"/>
          <p:cNvGrpSpPr/>
          <p:nvPr/>
        </p:nvGrpSpPr>
        <p:grpSpPr>
          <a:xfrm rot="0">
            <a:off x="17259300" y="9037559"/>
            <a:ext cx="3086100" cy="3086100"/>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2122"/>
            </a:soli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TextBox 34" id="34"/>
          <p:cNvSpPr txBox="true"/>
          <p:nvPr/>
        </p:nvSpPr>
        <p:spPr>
          <a:xfrm rot="0">
            <a:off x="375846" y="713867"/>
            <a:ext cx="15813278" cy="1209675"/>
          </a:xfrm>
          <a:prstGeom prst="rect">
            <a:avLst/>
          </a:prstGeom>
        </p:spPr>
        <p:txBody>
          <a:bodyPr anchor="t" rtlCol="false" tIns="0" lIns="0" bIns="0" rIns="0">
            <a:spAutoFit/>
          </a:bodyPr>
          <a:lstStyle/>
          <a:p>
            <a:pPr algn="ctr" marL="0" indent="0" lvl="0">
              <a:lnSpc>
                <a:spcPts val="8400"/>
              </a:lnSpc>
              <a:spcBef>
                <a:spcPct val="0"/>
              </a:spcBef>
            </a:pPr>
            <a:r>
              <a:rPr lang="en-US" sz="7000" strike="noStrike" u="sng">
                <a:solidFill>
                  <a:srgbClr val="FFFFFF"/>
                </a:solidFill>
                <a:latin typeface="Bungee"/>
              </a:rPr>
              <a:t>Our group of 7:</a:t>
            </a:r>
          </a:p>
        </p:txBody>
      </p:sp>
      <p:grpSp>
        <p:nvGrpSpPr>
          <p:cNvPr name="Group 35" id="35"/>
          <p:cNvGrpSpPr/>
          <p:nvPr/>
        </p:nvGrpSpPr>
        <p:grpSpPr>
          <a:xfrm rot="0">
            <a:off x="-1813854" y="-2057400"/>
            <a:ext cx="3086100" cy="3086100"/>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2122"/>
            </a:solidFill>
          </p:spPr>
        </p:sp>
        <p:sp>
          <p:nvSpPr>
            <p:cNvPr name="TextBox 37" id="37"/>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38" id="38"/>
          <p:cNvSpPr/>
          <p:nvPr/>
        </p:nvSpPr>
        <p:spPr>
          <a:xfrm flipH="false" flipV="false" rot="0">
            <a:off x="8405210" y="8431746"/>
            <a:ext cx="1613102" cy="1413664"/>
          </a:xfrm>
          <a:custGeom>
            <a:avLst/>
            <a:gdLst/>
            <a:ahLst/>
            <a:cxnLst/>
            <a:rect r="r" b="b" t="t" l="l"/>
            <a:pathLst>
              <a:path h="1413664" w="1613102">
                <a:moveTo>
                  <a:pt x="0" y="0"/>
                </a:moveTo>
                <a:lnTo>
                  <a:pt x="1613102" y="0"/>
                </a:lnTo>
                <a:lnTo>
                  <a:pt x="1613102" y="1413664"/>
                </a:lnTo>
                <a:lnTo>
                  <a:pt x="0" y="14136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9" id="39"/>
          <p:cNvSpPr txBox="true"/>
          <p:nvPr/>
        </p:nvSpPr>
        <p:spPr>
          <a:xfrm rot="0">
            <a:off x="375846" y="5273914"/>
            <a:ext cx="4256029" cy="372745"/>
          </a:xfrm>
          <a:prstGeom prst="rect">
            <a:avLst/>
          </a:prstGeom>
        </p:spPr>
        <p:txBody>
          <a:bodyPr anchor="t" rtlCol="false" tIns="0" lIns="0" bIns="0" rIns="0">
            <a:spAutoFit/>
          </a:bodyPr>
          <a:lstStyle/>
          <a:p>
            <a:pPr algn="ctr" marL="0" indent="0" lvl="0">
              <a:lnSpc>
                <a:spcPts val="3079"/>
              </a:lnSpc>
              <a:spcBef>
                <a:spcPct val="0"/>
              </a:spcBef>
            </a:pPr>
            <a:r>
              <a:rPr lang="en-US" sz="2199" strike="noStrike" u="none">
                <a:solidFill>
                  <a:srgbClr val="FFFFFF"/>
                </a:solidFill>
                <a:latin typeface="Muli"/>
              </a:rPr>
              <a:t>Pham Tan Quoc</a:t>
            </a:r>
          </a:p>
        </p:txBody>
      </p:sp>
      <p:sp>
        <p:nvSpPr>
          <p:cNvPr name="TextBox 40" id="40"/>
          <p:cNvSpPr txBox="true"/>
          <p:nvPr/>
        </p:nvSpPr>
        <p:spPr>
          <a:xfrm rot="0">
            <a:off x="3767237" y="8098371"/>
            <a:ext cx="4233170" cy="333375"/>
          </a:xfrm>
          <a:prstGeom prst="rect">
            <a:avLst/>
          </a:prstGeom>
        </p:spPr>
        <p:txBody>
          <a:bodyPr anchor="t" rtlCol="false" tIns="0" lIns="0" bIns="0" rIns="0">
            <a:spAutoFit/>
          </a:bodyPr>
          <a:lstStyle/>
          <a:p>
            <a:pPr algn="ctr" marL="0" indent="0" lvl="0">
              <a:lnSpc>
                <a:spcPts val="2639"/>
              </a:lnSpc>
              <a:spcBef>
                <a:spcPct val="0"/>
              </a:spcBef>
            </a:pPr>
            <a:r>
              <a:rPr lang="en-US" sz="2199" strike="noStrike" u="none">
                <a:solidFill>
                  <a:srgbClr val="FFFFFF"/>
                </a:solidFill>
                <a:latin typeface="Muli Semi-Bold"/>
              </a:rPr>
              <a:t>Dao Ngoc Hieu</a:t>
            </a:r>
          </a:p>
        </p:txBody>
      </p:sp>
      <p:sp>
        <p:nvSpPr>
          <p:cNvPr name="TextBox 41" id="41"/>
          <p:cNvSpPr txBox="true"/>
          <p:nvPr/>
        </p:nvSpPr>
        <p:spPr>
          <a:xfrm rot="0">
            <a:off x="10667478" y="8098371"/>
            <a:ext cx="4233170" cy="333375"/>
          </a:xfrm>
          <a:prstGeom prst="rect">
            <a:avLst/>
          </a:prstGeom>
        </p:spPr>
        <p:txBody>
          <a:bodyPr anchor="t" rtlCol="false" tIns="0" lIns="0" bIns="0" rIns="0">
            <a:spAutoFit/>
          </a:bodyPr>
          <a:lstStyle/>
          <a:p>
            <a:pPr algn="ctr" marL="0" indent="0" lvl="0">
              <a:lnSpc>
                <a:spcPts val="2639"/>
              </a:lnSpc>
              <a:spcBef>
                <a:spcPct val="0"/>
              </a:spcBef>
            </a:pPr>
            <a:r>
              <a:rPr lang="en-US" sz="2199" strike="noStrike" u="none">
                <a:solidFill>
                  <a:srgbClr val="FFFFFF"/>
                </a:solidFill>
                <a:latin typeface="Muli Semi-Bold"/>
              </a:rPr>
              <a:t>Le Huy Hoang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1356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583379" cy="10287000"/>
          </a:xfrm>
          <a:custGeom>
            <a:avLst/>
            <a:gdLst/>
            <a:ahLst/>
            <a:cxnLst/>
            <a:rect r="r" b="b" t="t" l="l"/>
            <a:pathLst>
              <a:path h="10287000" w="8583379">
                <a:moveTo>
                  <a:pt x="0" y="0"/>
                </a:moveTo>
                <a:lnTo>
                  <a:pt x="8583379" y="0"/>
                </a:lnTo>
                <a:lnTo>
                  <a:pt x="8583379" y="10287000"/>
                </a:lnTo>
                <a:lnTo>
                  <a:pt x="0" y="10287000"/>
                </a:lnTo>
                <a:lnTo>
                  <a:pt x="0" y="0"/>
                </a:lnTo>
                <a:close/>
              </a:path>
            </a:pathLst>
          </a:custGeom>
          <a:blipFill>
            <a:blip r:embed="rId2"/>
            <a:stretch>
              <a:fillRect l="0" t="-25158" r="0" b="0"/>
            </a:stretch>
          </a:blipFill>
        </p:spPr>
      </p:sp>
      <p:sp>
        <p:nvSpPr>
          <p:cNvPr name="AutoShape 3" id="3"/>
          <p:cNvSpPr/>
          <p:nvPr/>
        </p:nvSpPr>
        <p:spPr>
          <a:xfrm rot="7173568">
            <a:off x="3053914" y="-78697"/>
            <a:ext cx="18947486" cy="13667411"/>
          </a:xfrm>
          <a:prstGeom prst="rect">
            <a:avLst/>
          </a:prstGeom>
          <a:solidFill>
            <a:srgbClr val="FFFFFF"/>
          </a:solidFill>
        </p:spPr>
      </p:sp>
      <p:grpSp>
        <p:nvGrpSpPr>
          <p:cNvPr name="Group 4" id="4"/>
          <p:cNvGrpSpPr>
            <a:grpSpLocks noChangeAspect="true"/>
          </p:cNvGrpSpPr>
          <p:nvPr/>
        </p:nvGrpSpPr>
        <p:grpSpPr>
          <a:xfrm rot="0">
            <a:off x="2620130" y="7568663"/>
            <a:ext cx="3138957" cy="2718337"/>
            <a:chOff x="0" y="0"/>
            <a:chExt cx="6350000" cy="5499100"/>
          </a:xfrm>
        </p:grpSpPr>
        <p:sp>
          <p:nvSpPr>
            <p:cNvPr name="Freeform 5" id="5"/>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31356E"/>
            </a:solidFill>
          </p:spPr>
        </p:sp>
      </p:grpSp>
      <p:sp>
        <p:nvSpPr>
          <p:cNvPr name="TextBox 6" id="6"/>
          <p:cNvSpPr txBox="true"/>
          <p:nvPr/>
        </p:nvSpPr>
        <p:spPr>
          <a:xfrm rot="0">
            <a:off x="8583379" y="971550"/>
            <a:ext cx="8675921" cy="4248150"/>
          </a:xfrm>
          <a:prstGeom prst="rect">
            <a:avLst/>
          </a:prstGeom>
        </p:spPr>
        <p:txBody>
          <a:bodyPr anchor="t" rtlCol="false" tIns="0" lIns="0" bIns="0" rIns="0">
            <a:spAutoFit/>
          </a:bodyPr>
          <a:lstStyle/>
          <a:p>
            <a:pPr algn="r" marL="0" indent="0" lvl="0">
              <a:lnSpc>
                <a:spcPts val="4200"/>
              </a:lnSpc>
              <a:spcBef>
                <a:spcPct val="0"/>
              </a:spcBef>
            </a:pPr>
            <a:r>
              <a:rPr lang="en-US" sz="3000" strike="noStrike" u="none">
                <a:solidFill>
                  <a:srgbClr val="242424"/>
                </a:solidFill>
                <a:latin typeface="Muli"/>
              </a:rPr>
              <a:t>Today, as technology develops strongly and digital transformation takes place increasingly strongly in business, more and more businesses have begun to deploy online sales websites. Understanding the goals of a sales website will make it easier for businesses to establish construction and operation methods to increase sales, revenue and profit on the online platform. .</a:t>
            </a:r>
          </a:p>
        </p:txBody>
      </p:sp>
      <p:sp>
        <p:nvSpPr>
          <p:cNvPr name="TextBox 7" id="7"/>
          <p:cNvSpPr txBox="true"/>
          <p:nvPr/>
        </p:nvSpPr>
        <p:spPr>
          <a:xfrm rot="0">
            <a:off x="5526239" y="6869767"/>
            <a:ext cx="11733061" cy="1397793"/>
          </a:xfrm>
          <a:prstGeom prst="rect">
            <a:avLst/>
          </a:prstGeom>
        </p:spPr>
        <p:txBody>
          <a:bodyPr anchor="t" rtlCol="false" tIns="0" lIns="0" bIns="0" rIns="0">
            <a:spAutoFit/>
          </a:bodyPr>
          <a:lstStyle/>
          <a:p>
            <a:pPr algn="r" marL="0" indent="0" lvl="0">
              <a:lnSpc>
                <a:spcPts val="5503"/>
              </a:lnSpc>
              <a:spcBef>
                <a:spcPct val="0"/>
              </a:spcBef>
            </a:pPr>
            <a:r>
              <a:rPr lang="en-US" sz="4585" strike="noStrike" u="none">
                <a:solidFill>
                  <a:srgbClr val="31356E"/>
                </a:solidFill>
                <a:latin typeface="Muli"/>
              </a:rPr>
              <a:t>Are you planning to create your own online sales channel?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9581" y="1452256"/>
            <a:ext cx="10423471" cy="7382488"/>
            <a:chOff x="0" y="0"/>
            <a:chExt cx="13897961" cy="9843317"/>
          </a:xfrm>
        </p:grpSpPr>
        <p:sp>
          <p:nvSpPr>
            <p:cNvPr name="TextBox 3" id="3"/>
            <p:cNvSpPr txBox="true"/>
            <p:nvPr/>
          </p:nvSpPr>
          <p:spPr>
            <a:xfrm rot="0">
              <a:off x="0" y="8342927"/>
              <a:ext cx="13897961" cy="1385908"/>
            </a:xfrm>
            <a:prstGeom prst="rect">
              <a:avLst/>
            </a:prstGeom>
          </p:spPr>
          <p:txBody>
            <a:bodyPr anchor="t" rtlCol="false" tIns="0" lIns="0" bIns="0" rIns="0">
              <a:spAutoFit/>
            </a:bodyPr>
            <a:lstStyle/>
            <a:p>
              <a:pPr algn="l" marL="0" indent="0" lvl="0">
                <a:lnSpc>
                  <a:spcPts val="2829"/>
                </a:lnSpc>
                <a:spcBef>
                  <a:spcPct val="0"/>
                </a:spcBef>
              </a:pPr>
              <a:r>
                <a:rPr lang="en-US" sz="2021" strike="noStrike" u="none">
                  <a:solidFill>
                    <a:srgbClr val="242424"/>
                  </a:solidFill>
                  <a:latin typeface="Muli"/>
                </a:rPr>
                <a:t>That is also the reason why online shopping activities (ie Online Shopping) are becoming more and more popular today and it has become extremely important for businesses to build themselves an online sales website. </a:t>
              </a:r>
            </a:p>
          </p:txBody>
        </p:sp>
        <p:sp>
          <p:nvSpPr>
            <p:cNvPr name="TextBox 4" id="4"/>
            <p:cNvSpPr txBox="true"/>
            <p:nvPr/>
          </p:nvSpPr>
          <p:spPr>
            <a:xfrm rot="0">
              <a:off x="0" y="-9525"/>
              <a:ext cx="13897961" cy="3030882"/>
            </a:xfrm>
            <a:prstGeom prst="rect">
              <a:avLst/>
            </a:prstGeom>
          </p:spPr>
          <p:txBody>
            <a:bodyPr anchor="t" rtlCol="false" tIns="0" lIns="0" bIns="0" rIns="0">
              <a:spAutoFit/>
            </a:bodyPr>
            <a:lstStyle/>
            <a:p>
              <a:pPr algn="l" marL="0" indent="0" lvl="0">
                <a:lnSpc>
                  <a:spcPts val="8921"/>
                </a:lnSpc>
                <a:spcBef>
                  <a:spcPct val="0"/>
                </a:spcBef>
              </a:pPr>
              <a:r>
                <a:rPr lang="en-US" sz="7434" strike="noStrike" u="none">
                  <a:solidFill>
                    <a:srgbClr val="31356E"/>
                  </a:solidFill>
                  <a:latin typeface="Muli"/>
                </a:rPr>
                <a:t>What is a sales website all about?</a:t>
              </a:r>
            </a:p>
          </p:txBody>
        </p:sp>
        <p:sp>
          <p:nvSpPr>
            <p:cNvPr name="TextBox 5" id="5"/>
            <p:cNvSpPr txBox="true"/>
            <p:nvPr/>
          </p:nvSpPr>
          <p:spPr>
            <a:xfrm rot="0">
              <a:off x="0" y="3537263"/>
              <a:ext cx="13897961" cy="4213377"/>
            </a:xfrm>
            <a:prstGeom prst="rect">
              <a:avLst/>
            </a:prstGeom>
          </p:spPr>
          <p:txBody>
            <a:bodyPr anchor="t" rtlCol="false" tIns="0" lIns="0" bIns="0" rIns="0">
              <a:spAutoFit/>
            </a:bodyPr>
            <a:lstStyle/>
            <a:p>
              <a:pPr algn="l" marL="0" indent="0" lvl="0">
                <a:lnSpc>
                  <a:spcPts val="3568"/>
                </a:lnSpc>
                <a:spcBef>
                  <a:spcPct val="0"/>
                </a:spcBef>
              </a:pPr>
              <a:r>
                <a:rPr lang="en-US" sz="2973" strike="noStrike" u="none">
                  <a:solidFill>
                    <a:srgbClr val="242424"/>
                  </a:solidFill>
                  <a:latin typeface="Muli Semi-Bold"/>
                </a:rPr>
                <a:t>A sales website is a website that provides space for businesses and customers to conduct transactions to buy, sell, and exchange products and services online. For example, when accessing these websites, users will easily search and consult detailed information about products and services, then quickly place orders, confirm and pay. quickly. </a:t>
              </a:r>
            </a:p>
          </p:txBody>
        </p:sp>
      </p:grpSp>
      <p:grpSp>
        <p:nvGrpSpPr>
          <p:cNvPr name="Group 6" id="6"/>
          <p:cNvGrpSpPr>
            <a:grpSpLocks noChangeAspect="true"/>
          </p:cNvGrpSpPr>
          <p:nvPr/>
        </p:nvGrpSpPr>
        <p:grpSpPr>
          <a:xfrm rot="0">
            <a:off x="11550986" y="2239935"/>
            <a:ext cx="5807129" cy="5807129"/>
            <a:chOff x="0" y="0"/>
            <a:chExt cx="6350000" cy="6350000"/>
          </a:xfrm>
        </p:grpSpPr>
        <p:sp>
          <p:nvSpPr>
            <p:cNvPr name="Freeform 7" id="7"/>
            <p:cNvSpPr/>
            <p:nvPr/>
          </p:nvSpPr>
          <p:spPr>
            <a:xfrm flipH="false" flipV="false" rot="0">
              <a:off x="37846" y="116586"/>
              <a:ext cx="6274308" cy="6116828"/>
            </a:xfrm>
            <a:custGeom>
              <a:avLst/>
              <a:gdLst/>
              <a:ahLst/>
              <a:cxnLst/>
              <a:rect r="r" b="b" t="t" l="l"/>
              <a:pathLst>
                <a:path h="6116828" w="6274308">
                  <a:moveTo>
                    <a:pt x="3137154" y="0"/>
                  </a:moveTo>
                  <a:lnTo>
                    <a:pt x="621411" y="1211453"/>
                  </a:lnTo>
                  <a:lnTo>
                    <a:pt x="0" y="3933825"/>
                  </a:lnTo>
                  <a:lnTo>
                    <a:pt x="1741043" y="6116828"/>
                  </a:lnTo>
                  <a:lnTo>
                    <a:pt x="4533265" y="6116828"/>
                  </a:lnTo>
                  <a:lnTo>
                    <a:pt x="6274308" y="3933825"/>
                  </a:lnTo>
                  <a:lnTo>
                    <a:pt x="5652897" y="1211453"/>
                  </a:lnTo>
                  <a:close/>
                </a:path>
              </a:pathLst>
            </a:custGeom>
            <a:blipFill>
              <a:blip r:embed="rId2"/>
              <a:stretch>
                <a:fillRect l="-23117" t="0" r="-23117" b="0"/>
              </a:stretch>
            </a:blipFill>
          </p:spPr>
        </p:sp>
      </p:grpSp>
      <p:grpSp>
        <p:nvGrpSpPr>
          <p:cNvPr name="Group 8" id="8"/>
          <p:cNvGrpSpPr/>
          <p:nvPr/>
        </p:nvGrpSpPr>
        <p:grpSpPr>
          <a:xfrm rot="-10800000">
            <a:off x="16428230" y="0"/>
            <a:ext cx="1859770" cy="1856795"/>
            <a:chOff x="0" y="0"/>
            <a:chExt cx="6350000" cy="6339840"/>
          </a:xfrm>
        </p:grpSpPr>
        <p:sp>
          <p:nvSpPr>
            <p:cNvPr name="Freeform 9" id="9"/>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nvGrpSpPr>
          <p:cNvPr name="Group 10" id="10"/>
          <p:cNvGrpSpPr/>
          <p:nvPr/>
        </p:nvGrpSpPr>
        <p:grpSpPr>
          <a:xfrm rot="0">
            <a:off x="0" y="8430205"/>
            <a:ext cx="1859770" cy="1856795"/>
            <a:chOff x="0" y="0"/>
            <a:chExt cx="6350000" cy="6339840"/>
          </a:xfrm>
        </p:grpSpPr>
        <p:sp>
          <p:nvSpPr>
            <p:cNvPr name="Freeform 11" id="11"/>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7274" y="373268"/>
            <a:ext cx="9227573" cy="4770232"/>
          </a:xfrm>
          <a:custGeom>
            <a:avLst/>
            <a:gdLst/>
            <a:ahLst/>
            <a:cxnLst/>
            <a:rect r="r" b="b" t="t" l="l"/>
            <a:pathLst>
              <a:path h="4770232" w="9227573">
                <a:moveTo>
                  <a:pt x="0" y="0"/>
                </a:moveTo>
                <a:lnTo>
                  <a:pt x="9227573" y="0"/>
                </a:lnTo>
                <a:lnTo>
                  <a:pt x="9227573" y="4770232"/>
                </a:lnTo>
                <a:lnTo>
                  <a:pt x="0" y="4770232"/>
                </a:lnTo>
                <a:lnTo>
                  <a:pt x="0" y="0"/>
                </a:lnTo>
                <a:close/>
              </a:path>
            </a:pathLst>
          </a:custGeom>
          <a:blipFill>
            <a:blip r:embed="rId2"/>
            <a:stretch>
              <a:fillRect l="0" t="0" r="0" b="0"/>
            </a:stretch>
          </a:blipFill>
        </p:spPr>
      </p:sp>
      <p:sp>
        <p:nvSpPr>
          <p:cNvPr name="Freeform 3" id="3"/>
          <p:cNvSpPr/>
          <p:nvPr/>
        </p:nvSpPr>
        <p:spPr>
          <a:xfrm flipH="false" flipV="false" rot="0">
            <a:off x="8158577" y="4675358"/>
            <a:ext cx="9100723" cy="4582942"/>
          </a:xfrm>
          <a:custGeom>
            <a:avLst/>
            <a:gdLst/>
            <a:ahLst/>
            <a:cxnLst/>
            <a:rect r="r" b="b" t="t" l="l"/>
            <a:pathLst>
              <a:path h="4582942" w="9100723">
                <a:moveTo>
                  <a:pt x="0" y="0"/>
                </a:moveTo>
                <a:lnTo>
                  <a:pt x="9100723" y="0"/>
                </a:lnTo>
                <a:lnTo>
                  <a:pt x="9100723" y="4582942"/>
                </a:lnTo>
                <a:lnTo>
                  <a:pt x="0" y="4582942"/>
                </a:lnTo>
                <a:lnTo>
                  <a:pt x="0" y="0"/>
                </a:lnTo>
                <a:close/>
              </a:path>
            </a:pathLst>
          </a:custGeom>
          <a:blipFill>
            <a:blip r:embed="rId3"/>
            <a:stretch>
              <a:fillRect l="0" t="0" r="0" b="0"/>
            </a:stretch>
          </a:blipFill>
        </p:spPr>
      </p:sp>
      <p:grpSp>
        <p:nvGrpSpPr>
          <p:cNvPr name="Group 4" id="4"/>
          <p:cNvGrpSpPr/>
          <p:nvPr/>
        </p:nvGrpSpPr>
        <p:grpSpPr>
          <a:xfrm rot="0">
            <a:off x="10012371" y="1028700"/>
            <a:ext cx="7246929" cy="3086100"/>
            <a:chOff x="0" y="0"/>
            <a:chExt cx="1908656" cy="812800"/>
          </a:xfrm>
        </p:grpSpPr>
        <p:sp>
          <p:nvSpPr>
            <p:cNvPr name="Freeform 5" id="5"/>
            <p:cNvSpPr/>
            <p:nvPr/>
          </p:nvSpPr>
          <p:spPr>
            <a:xfrm flipH="false" flipV="false" rot="0">
              <a:off x="0" y="0"/>
              <a:ext cx="1908656" cy="812800"/>
            </a:xfrm>
            <a:custGeom>
              <a:avLst/>
              <a:gdLst/>
              <a:ahLst/>
              <a:cxnLst/>
              <a:rect r="r" b="b" t="t" l="l"/>
              <a:pathLst>
                <a:path h="812800" w="1908656">
                  <a:moveTo>
                    <a:pt x="54483" y="0"/>
                  </a:moveTo>
                  <a:lnTo>
                    <a:pt x="1854173" y="0"/>
                  </a:lnTo>
                  <a:cubicBezTo>
                    <a:pt x="1884263" y="0"/>
                    <a:pt x="1908656" y="24393"/>
                    <a:pt x="1908656" y="54483"/>
                  </a:cubicBezTo>
                  <a:lnTo>
                    <a:pt x="1908656" y="758317"/>
                  </a:lnTo>
                  <a:cubicBezTo>
                    <a:pt x="1908656" y="772766"/>
                    <a:pt x="1902916" y="786625"/>
                    <a:pt x="1892698" y="796842"/>
                  </a:cubicBezTo>
                  <a:cubicBezTo>
                    <a:pt x="1882481" y="807060"/>
                    <a:pt x="1868623" y="812800"/>
                    <a:pt x="1854173" y="812800"/>
                  </a:cubicBezTo>
                  <a:lnTo>
                    <a:pt x="54483" y="812800"/>
                  </a:lnTo>
                  <a:cubicBezTo>
                    <a:pt x="24393" y="812800"/>
                    <a:pt x="0" y="788407"/>
                    <a:pt x="0" y="758317"/>
                  </a:cubicBezTo>
                  <a:lnTo>
                    <a:pt x="0" y="54483"/>
                  </a:lnTo>
                  <a:cubicBezTo>
                    <a:pt x="0" y="24393"/>
                    <a:pt x="24393" y="0"/>
                    <a:pt x="54483" y="0"/>
                  </a:cubicBezTo>
                  <a:close/>
                </a:path>
              </a:pathLst>
            </a:custGeom>
            <a:solidFill>
              <a:srgbClr val="000000"/>
            </a:solidFill>
          </p:spPr>
        </p:sp>
        <p:sp>
          <p:nvSpPr>
            <p:cNvPr name="TextBox 6" id="6"/>
            <p:cNvSpPr txBox="true"/>
            <p:nvPr/>
          </p:nvSpPr>
          <p:spPr>
            <a:xfrm>
              <a:off x="0" y="-47625"/>
              <a:ext cx="1908656" cy="860425"/>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417274" y="5710439"/>
            <a:ext cx="7246929" cy="3086100"/>
            <a:chOff x="0" y="0"/>
            <a:chExt cx="1908656" cy="812800"/>
          </a:xfrm>
        </p:grpSpPr>
        <p:sp>
          <p:nvSpPr>
            <p:cNvPr name="Freeform 8" id="8"/>
            <p:cNvSpPr/>
            <p:nvPr/>
          </p:nvSpPr>
          <p:spPr>
            <a:xfrm flipH="false" flipV="false" rot="0">
              <a:off x="0" y="0"/>
              <a:ext cx="1908656" cy="812800"/>
            </a:xfrm>
            <a:custGeom>
              <a:avLst/>
              <a:gdLst/>
              <a:ahLst/>
              <a:cxnLst/>
              <a:rect r="r" b="b" t="t" l="l"/>
              <a:pathLst>
                <a:path h="812800" w="1908656">
                  <a:moveTo>
                    <a:pt x="54483" y="0"/>
                  </a:moveTo>
                  <a:lnTo>
                    <a:pt x="1854173" y="0"/>
                  </a:lnTo>
                  <a:cubicBezTo>
                    <a:pt x="1884263" y="0"/>
                    <a:pt x="1908656" y="24393"/>
                    <a:pt x="1908656" y="54483"/>
                  </a:cubicBezTo>
                  <a:lnTo>
                    <a:pt x="1908656" y="758317"/>
                  </a:lnTo>
                  <a:cubicBezTo>
                    <a:pt x="1908656" y="772766"/>
                    <a:pt x="1902916" y="786625"/>
                    <a:pt x="1892698" y="796842"/>
                  </a:cubicBezTo>
                  <a:cubicBezTo>
                    <a:pt x="1882481" y="807060"/>
                    <a:pt x="1868623" y="812800"/>
                    <a:pt x="1854173" y="812800"/>
                  </a:cubicBezTo>
                  <a:lnTo>
                    <a:pt x="54483" y="812800"/>
                  </a:lnTo>
                  <a:cubicBezTo>
                    <a:pt x="24393" y="812800"/>
                    <a:pt x="0" y="788407"/>
                    <a:pt x="0" y="758317"/>
                  </a:cubicBezTo>
                  <a:lnTo>
                    <a:pt x="0" y="54483"/>
                  </a:lnTo>
                  <a:cubicBezTo>
                    <a:pt x="0" y="24393"/>
                    <a:pt x="24393" y="0"/>
                    <a:pt x="54483" y="0"/>
                  </a:cubicBezTo>
                  <a:close/>
                </a:path>
              </a:pathLst>
            </a:custGeom>
            <a:solidFill>
              <a:srgbClr val="000000"/>
            </a:solidFill>
          </p:spPr>
        </p:sp>
        <p:sp>
          <p:nvSpPr>
            <p:cNvPr name="TextBox 9" id="9"/>
            <p:cNvSpPr txBox="true"/>
            <p:nvPr/>
          </p:nvSpPr>
          <p:spPr>
            <a:xfrm>
              <a:off x="0" y="-47625"/>
              <a:ext cx="1908656" cy="860425"/>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10503279" y="1643249"/>
            <a:ext cx="6265114" cy="1828427"/>
          </a:xfrm>
          <a:prstGeom prst="rect">
            <a:avLst/>
          </a:prstGeom>
        </p:spPr>
        <p:txBody>
          <a:bodyPr anchor="t" rtlCol="false" tIns="0" lIns="0" bIns="0" rIns="0">
            <a:spAutoFit/>
          </a:bodyPr>
          <a:lstStyle/>
          <a:p>
            <a:pPr algn="ctr" marL="0" indent="0" lvl="0">
              <a:lnSpc>
                <a:spcPts val="2464"/>
              </a:lnSpc>
              <a:spcBef>
                <a:spcPct val="0"/>
              </a:spcBef>
            </a:pPr>
            <a:r>
              <a:rPr lang="en-US" sz="1760" strike="noStrike" u="none">
                <a:solidFill>
                  <a:srgbClr val="FFFFFF"/>
                </a:solidFill>
                <a:latin typeface="Muli"/>
              </a:rPr>
              <a:t>Shopee is an e-commerce trading platform headquartered in Singapore, owned by Sea Ltd (formerly Garena), founded in 2009 by Bruce Lee. Shopee was first introduced in Singapore in 2015, and is currently available in the following countries: Singapore; Malaysia, Taiwan, Thailand, Indonesia, Vietnam, Philippines, Brazil, Poland.</a:t>
            </a:r>
          </a:p>
        </p:txBody>
      </p:sp>
      <p:sp>
        <p:nvSpPr>
          <p:cNvPr name="TextBox 11" id="11"/>
          <p:cNvSpPr txBox="true"/>
          <p:nvPr/>
        </p:nvSpPr>
        <p:spPr>
          <a:xfrm rot="0">
            <a:off x="507523" y="6553177"/>
            <a:ext cx="7066432" cy="1352998"/>
          </a:xfrm>
          <a:prstGeom prst="rect">
            <a:avLst/>
          </a:prstGeom>
        </p:spPr>
        <p:txBody>
          <a:bodyPr anchor="t" rtlCol="false" tIns="0" lIns="0" bIns="0" rIns="0">
            <a:spAutoFit/>
          </a:bodyPr>
          <a:lstStyle/>
          <a:p>
            <a:pPr algn="ctr" marL="0" indent="0" lvl="0">
              <a:lnSpc>
                <a:spcPts val="2715"/>
              </a:lnSpc>
              <a:spcBef>
                <a:spcPct val="0"/>
              </a:spcBef>
            </a:pPr>
            <a:r>
              <a:rPr lang="en-US" sz="1939" strike="noStrike" u="none">
                <a:solidFill>
                  <a:srgbClr val="FFFFFF"/>
                </a:solidFill>
                <a:latin typeface="Muli"/>
              </a:rPr>
              <a:t>As of 2021, Shopee is considered the largest e-commerce platform in Southeast Asia with 343 million monthly visits. Additionally, Shopee serves consumers and sellers across countries in East Asia and Latin America.[2][3]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488434" y="0"/>
            <a:ext cx="9144000" cy="10287000"/>
          </a:xfrm>
          <a:prstGeom prst="rect">
            <a:avLst/>
          </a:prstGeom>
          <a:solidFill>
            <a:srgbClr val="31356E"/>
          </a:solidFill>
        </p:spPr>
      </p:sp>
      <p:grpSp>
        <p:nvGrpSpPr>
          <p:cNvPr name="Group 3" id="3"/>
          <p:cNvGrpSpPr/>
          <p:nvPr/>
        </p:nvGrpSpPr>
        <p:grpSpPr>
          <a:xfrm rot="5400000">
            <a:off x="-872" y="872"/>
            <a:ext cx="1089448" cy="1087705"/>
            <a:chOff x="0" y="0"/>
            <a:chExt cx="6350000" cy="6339840"/>
          </a:xfrm>
        </p:grpSpPr>
        <p:sp>
          <p:nvSpPr>
            <p:cNvPr name="Freeform 4" id="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nvGrpSpPr>
          <p:cNvPr name="Group 5" id="5"/>
          <p:cNvGrpSpPr/>
          <p:nvPr/>
        </p:nvGrpSpPr>
        <p:grpSpPr>
          <a:xfrm rot="-10800000">
            <a:off x="17259300" y="1743"/>
            <a:ext cx="1089448" cy="1087705"/>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Freeform 7" id="7"/>
          <p:cNvSpPr/>
          <p:nvPr/>
        </p:nvSpPr>
        <p:spPr>
          <a:xfrm flipH="false" flipV="false" rot="0">
            <a:off x="0" y="2267795"/>
            <a:ext cx="4934666" cy="3279367"/>
          </a:xfrm>
          <a:custGeom>
            <a:avLst/>
            <a:gdLst/>
            <a:ahLst/>
            <a:cxnLst/>
            <a:rect r="r" b="b" t="t" l="l"/>
            <a:pathLst>
              <a:path h="3279367" w="4934666">
                <a:moveTo>
                  <a:pt x="0" y="0"/>
                </a:moveTo>
                <a:lnTo>
                  <a:pt x="4934666" y="0"/>
                </a:lnTo>
                <a:lnTo>
                  <a:pt x="4934666" y="3279366"/>
                </a:lnTo>
                <a:lnTo>
                  <a:pt x="0" y="3279366"/>
                </a:lnTo>
                <a:lnTo>
                  <a:pt x="0" y="0"/>
                </a:lnTo>
                <a:close/>
              </a:path>
            </a:pathLst>
          </a:custGeom>
          <a:blipFill>
            <a:blip r:embed="rId2"/>
            <a:stretch>
              <a:fillRect l="0" t="0" r="0" b="0"/>
            </a:stretch>
          </a:blipFill>
        </p:spPr>
      </p:sp>
      <p:sp>
        <p:nvSpPr>
          <p:cNvPr name="Freeform 8" id="8"/>
          <p:cNvSpPr/>
          <p:nvPr/>
        </p:nvSpPr>
        <p:spPr>
          <a:xfrm flipH="false" flipV="false" rot="0">
            <a:off x="0" y="6351733"/>
            <a:ext cx="4934319" cy="3387633"/>
          </a:xfrm>
          <a:custGeom>
            <a:avLst/>
            <a:gdLst/>
            <a:ahLst/>
            <a:cxnLst/>
            <a:rect r="r" b="b" t="t" l="l"/>
            <a:pathLst>
              <a:path h="3387633" w="4934319">
                <a:moveTo>
                  <a:pt x="0" y="0"/>
                </a:moveTo>
                <a:lnTo>
                  <a:pt x="4934319" y="0"/>
                </a:lnTo>
                <a:lnTo>
                  <a:pt x="4934319" y="3387633"/>
                </a:lnTo>
                <a:lnTo>
                  <a:pt x="0" y="3387633"/>
                </a:lnTo>
                <a:lnTo>
                  <a:pt x="0" y="0"/>
                </a:lnTo>
                <a:close/>
              </a:path>
            </a:pathLst>
          </a:custGeom>
          <a:blipFill>
            <a:blip r:embed="rId3"/>
            <a:stretch>
              <a:fillRect l="0" t="0" r="-3082" b="0"/>
            </a:stretch>
          </a:blipFill>
        </p:spPr>
      </p:sp>
      <p:sp>
        <p:nvSpPr>
          <p:cNvPr name="Freeform 9" id="9"/>
          <p:cNvSpPr/>
          <p:nvPr/>
        </p:nvSpPr>
        <p:spPr>
          <a:xfrm flipH="false" flipV="false" rot="0">
            <a:off x="9775550" y="1223962"/>
            <a:ext cx="8066222" cy="4672064"/>
          </a:xfrm>
          <a:custGeom>
            <a:avLst/>
            <a:gdLst/>
            <a:ahLst/>
            <a:cxnLst/>
            <a:rect r="r" b="b" t="t" l="l"/>
            <a:pathLst>
              <a:path h="4672064" w="8066222">
                <a:moveTo>
                  <a:pt x="0" y="0"/>
                </a:moveTo>
                <a:lnTo>
                  <a:pt x="8066222" y="0"/>
                </a:lnTo>
                <a:lnTo>
                  <a:pt x="8066222" y="4672064"/>
                </a:lnTo>
                <a:lnTo>
                  <a:pt x="0" y="4672064"/>
                </a:lnTo>
                <a:lnTo>
                  <a:pt x="0" y="0"/>
                </a:lnTo>
                <a:close/>
              </a:path>
            </a:pathLst>
          </a:custGeom>
          <a:blipFill>
            <a:blip r:embed="rId4"/>
            <a:stretch>
              <a:fillRect l="-8320" t="0" r="-8320" b="0"/>
            </a:stretch>
          </a:blipFill>
        </p:spPr>
      </p:sp>
      <p:sp>
        <p:nvSpPr>
          <p:cNvPr name="TextBox 10" id="10"/>
          <p:cNvSpPr txBox="true"/>
          <p:nvPr/>
        </p:nvSpPr>
        <p:spPr>
          <a:xfrm rot="0">
            <a:off x="543853" y="628015"/>
            <a:ext cx="8781627" cy="1153795"/>
          </a:xfrm>
          <a:prstGeom prst="rect">
            <a:avLst/>
          </a:prstGeom>
        </p:spPr>
        <p:txBody>
          <a:bodyPr anchor="t" rtlCol="false" tIns="0" lIns="0" bIns="0" rIns="0">
            <a:spAutoFit/>
          </a:bodyPr>
          <a:lstStyle/>
          <a:p>
            <a:pPr algn="ctr" marL="0" indent="0" lvl="0">
              <a:lnSpc>
                <a:spcPts val="3079"/>
              </a:lnSpc>
              <a:spcBef>
                <a:spcPct val="0"/>
              </a:spcBef>
            </a:pPr>
            <a:r>
              <a:rPr lang="en-US" sz="2199" strike="noStrike" u="none">
                <a:solidFill>
                  <a:srgbClr val="000000"/>
                </a:solidFill>
                <a:latin typeface="Noto Serif Display"/>
              </a:rPr>
              <a:t>Based on online sales websites such as shoppe and other websites, we have created a website to buy, sell and import all kinds of motorbikes, electric vehicles and cars.  </a:t>
            </a:r>
          </a:p>
        </p:txBody>
      </p:sp>
      <p:sp>
        <p:nvSpPr>
          <p:cNvPr name="TextBox 11" id="11"/>
          <p:cNvSpPr txBox="true"/>
          <p:nvPr/>
        </p:nvSpPr>
        <p:spPr>
          <a:xfrm rot="0">
            <a:off x="9813298" y="6505237"/>
            <a:ext cx="8028474" cy="1153794"/>
          </a:xfrm>
          <a:prstGeom prst="rect">
            <a:avLst/>
          </a:prstGeom>
        </p:spPr>
        <p:txBody>
          <a:bodyPr anchor="t" rtlCol="false" tIns="0" lIns="0" bIns="0" rIns="0">
            <a:spAutoFit/>
          </a:bodyPr>
          <a:lstStyle/>
          <a:p>
            <a:pPr algn="ctr" marL="0" indent="0" lvl="0">
              <a:lnSpc>
                <a:spcPts val="3080"/>
              </a:lnSpc>
              <a:spcBef>
                <a:spcPct val="0"/>
              </a:spcBef>
            </a:pPr>
            <a:r>
              <a:rPr lang="en-US" sz="2200" strike="noStrike" u="none">
                <a:solidFill>
                  <a:srgbClr val="FFFFFF"/>
                </a:solidFill>
                <a:latin typeface="Noto Serif Display"/>
              </a:rPr>
              <a:t>This is our website when we refer to other websites and come up with our own creativity when creating a website to sell cars online.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3870"/>
            <a:ext cx="9144000" cy="5099630"/>
          </a:xfrm>
          <a:custGeom>
            <a:avLst/>
            <a:gdLst/>
            <a:ahLst/>
            <a:cxnLst/>
            <a:rect r="r" b="b" t="t" l="l"/>
            <a:pathLst>
              <a:path h="5099630" w="9144000">
                <a:moveTo>
                  <a:pt x="0" y="0"/>
                </a:moveTo>
                <a:lnTo>
                  <a:pt x="9144000" y="0"/>
                </a:lnTo>
                <a:lnTo>
                  <a:pt x="9144000" y="5099630"/>
                </a:lnTo>
                <a:lnTo>
                  <a:pt x="0" y="5099630"/>
                </a:lnTo>
                <a:lnTo>
                  <a:pt x="0" y="0"/>
                </a:lnTo>
                <a:close/>
              </a:path>
            </a:pathLst>
          </a:custGeom>
          <a:blipFill>
            <a:blip r:embed="rId2"/>
            <a:stretch>
              <a:fillRect l="0" t="0" r="0" b="0"/>
            </a:stretch>
          </a:blipFill>
        </p:spPr>
      </p:sp>
      <p:sp>
        <p:nvSpPr>
          <p:cNvPr name="Freeform 3" id="3"/>
          <p:cNvSpPr/>
          <p:nvPr/>
        </p:nvSpPr>
        <p:spPr>
          <a:xfrm flipH="false" flipV="false" rot="0">
            <a:off x="9144000" y="5143500"/>
            <a:ext cx="9144000" cy="5143500"/>
          </a:xfrm>
          <a:custGeom>
            <a:avLst/>
            <a:gdLst/>
            <a:ahLst/>
            <a:cxnLst/>
            <a:rect r="r" b="b" t="t" l="l"/>
            <a:pathLst>
              <a:path h="5143500" w="9144000">
                <a:moveTo>
                  <a:pt x="0" y="0"/>
                </a:moveTo>
                <a:lnTo>
                  <a:pt x="9144000" y="0"/>
                </a:lnTo>
                <a:lnTo>
                  <a:pt x="9144000" y="5143500"/>
                </a:lnTo>
                <a:lnTo>
                  <a:pt x="0" y="5143500"/>
                </a:lnTo>
                <a:lnTo>
                  <a:pt x="0" y="0"/>
                </a:lnTo>
                <a:close/>
              </a:path>
            </a:pathLst>
          </a:custGeom>
          <a:blipFill>
            <a:blip r:embed="rId3"/>
            <a:stretch>
              <a:fillRect l="-6637" t="0" r="-6637" b="0"/>
            </a:stretch>
          </a:blipFill>
        </p:spPr>
      </p:sp>
      <p:pic>
        <p:nvPicPr>
          <p:cNvPr name="Picture 4" id="4"/>
          <p:cNvPicPr>
            <a:picLocks noChangeAspect="true"/>
          </p:cNvPicPr>
          <p:nvPr/>
        </p:nvPicPr>
        <p:blipFill>
          <a:blip r:embed="rId4"/>
          <a:srcRect l="0" t="0" r="0" b="0"/>
          <a:stretch>
            <a:fillRect/>
          </a:stretch>
        </p:blipFill>
        <p:spPr>
          <a:xfrm flipH="false" flipV="false" rot="4220198">
            <a:off x="10663949" y="440421"/>
            <a:ext cx="4215358" cy="4067821"/>
          </a:xfrm>
          <a:prstGeom prst="rect">
            <a:avLst/>
          </a:prstGeom>
        </p:spPr>
      </p:pic>
      <p:sp>
        <p:nvSpPr>
          <p:cNvPr name="TextBox 5" id="5"/>
          <p:cNvSpPr txBox="true"/>
          <p:nvPr/>
        </p:nvSpPr>
        <p:spPr>
          <a:xfrm rot="0">
            <a:off x="1028700" y="6337055"/>
            <a:ext cx="7020605" cy="1378195"/>
          </a:xfrm>
          <a:prstGeom prst="rect">
            <a:avLst/>
          </a:prstGeom>
        </p:spPr>
        <p:txBody>
          <a:bodyPr anchor="t" rtlCol="false" tIns="0" lIns="0" bIns="0" rIns="0">
            <a:spAutoFit/>
          </a:bodyPr>
          <a:lstStyle/>
          <a:p>
            <a:pPr algn="ctr" marL="0" indent="0" lvl="0">
              <a:lnSpc>
                <a:spcPts val="3646"/>
              </a:lnSpc>
              <a:spcBef>
                <a:spcPct val="0"/>
              </a:spcBef>
            </a:pPr>
            <a:r>
              <a:rPr lang="en-US" sz="2604" strike="noStrike" u="none">
                <a:solidFill>
                  <a:srgbClr val="000000"/>
                </a:solidFill>
                <a:latin typeface="Noto Serif Display"/>
              </a:rPr>
              <a:t>In the first step, this is the code where we created the body of the car sales section and the price list of the cars.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1356E"/>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028700" y="1877981"/>
            <a:ext cx="16230600" cy="6531038"/>
          </a:xfrm>
          <a:prstGeom prst="rect">
            <a:avLst/>
          </a:prstGeom>
        </p:spPr>
      </p:pic>
      <p:sp>
        <p:nvSpPr>
          <p:cNvPr name="TextBox 3" id="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4" id="4"/>
          <p:cNvSpPr txBox="true"/>
          <p:nvPr/>
        </p:nvSpPr>
        <p:spPr>
          <a:xfrm rot="0">
            <a:off x="5018986" y="351407"/>
            <a:ext cx="7836708" cy="1180465"/>
          </a:xfrm>
          <a:prstGeom prst="rect">
            <a:avLst/>
          </a:prstGeom>
        </p:spPr>
        <p:txBody>
          <a:bodyPr anchor="t" rtlCol="false" tIns="0" lIns="0" bIns="0" rIns="0">
            <a:spAutoFit/>
          </a:bodyPr>
          <a:lstStyle/>
          <a:p>
            <a:pPr algn="ctr" marL="0" indent="0" lvl="0">
              <a:lnSpc>
                <a:spcPts val="4759"/>
              </a:lnSpc>
              <a:spcBef>
                <a:spcPct val="0"/>
              </a:spcBef>
            </a:pPr>
            <a:r>
              <a:rPr lang="en-US" sz="3399" strike="noStrike" u="none">
                <a:solidFill>
                  <a:srgbClr val="FFFFFF"/>
                </a:solidFill>
                <a:latin typeface="Noto Serif Display"/>
              </a:rPr>
              <a:t>Here is our slide show!</a:t>
            </a:r>
          </a:p>
          <a:p>
            <a:pPr algn="ctr" marL="0" indent="0" lvl="0">
              <a:lnSpc>
                <a:spcPts val="4759"/>
              </a:lnSpc>
              <a:spcBef>
                <a:spcPct val="0"/>
              </a:spcBef>
            </a:pP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41452" y="3200064"/>
            <a:ext cx="11611121" cy="7086936"/>
          </a:xfrm>
          <a:custGeom>
            <a:avLst/>
            <a:gdLst/>
            <a:ahLst/>
            <a:cxnLst/>
            <a:rect r="r" b="b" t="t" l="l"/>
            <a:pathLst>
              <a:path h="7086936" w="11611121">
                <a:moveTo>
                  <a:pt x="0" y="0"/>
                </a:moveTo>
                <a:lnTo>
                  <a:pt x="11611121" y="0"/>
                </a:lnTo>
                <a:lnTo>
                  <a:pt x="11611121" y="7086936"/>
                </a:lnTo>
                <a:lnTo>
                  <a:pt x="0" y="7086936"/>
                </a:lnTo>
                <a:lnTo>
                  <a:pt x="0" y="0"/>
                </a:lnTo>
                <a:close/>
              </a:path>
            </a:pathLst>
          </a:custGeom>
          <a:blipFill>
            <a:blip r:embed="rId2"/>
            <a:stretch>
              <a:fillRect l="-5006" t="0" r="-5006" b="-1346"/>
            </a:stretch>
          </a:blipFill>
        </p:spPr>
      </p:sp>
      <p:sp>
        <p:nvSpPr>
          <p:cNvPr name="Freeform 3" id="3"/>
          <p:cNvSpPr/>
          <p:nvPr/>
        </p:nvSpPr>
        <p:spPr>
          <a:xfrm flipH="false" flipV="false" rot="0">
            <a:off x="0" y="0"/>
            <a:ext cx="10669669" cy="3200064"/>
          </a:xfrm>
          <a:custGeom>
            <a:avLst/>
            <a:gdLst/>
            <a:ahLst/>
            <a:cxnLst/>
            <a:rect r="r" b="b" t="t" l="l"/>
            <a:pathLst>
              <a:path h="3200064" w="10669669">
                <a:moveTo>
                  <a:pt x="0" y="0"/>
                </a:moveTo>
                <a:lnTo>
                  <a:pt x="10669669" y="0"/>
                </a:lnTo>
                <a:lnTo>
                  <a:pt x="10669669" y="3200064"/>
                </a:lnTo>
                <a:lnTo>
                  <a:pt x="0" y="3200064"/>
                </a:lnTo>
                <a:lnTo>
                  <a:pt x="0" y="0"/>
                </a:lnTo>
                <a:close/>
              </a:path>
            </a:pathLst>
          </a:custGeom>
          <a:blipFill>
            <a:blip r:embed="rId3"/>
            <a:stretch>
              <a:fillRect l="0" t="-3394" r="0" b="-3394"/>
            </a:stretch>
          </a:blipFill>
        </p:spPr>
      </p:sp>
      <p:sp>
        <p:nvSpPr>
          <p:cNvPr name="TextBox 4" id="4"/>
          <p:cNvSpPr txBox="true"/>
          <p:nvPr/>
        </p:nvSpPr>
        <p:spPr>
          <a:xfrm rot="0">
            <a:off x="11618900" y="4691022"/>
            <a:ext cx="5863328" cy="1360545"/>
          </a:xfrm>
          <a:prstGeom prst="rect">
            <a:avLst/>
          </a:prstGeom>
        </p:spPr>
        <p:txBody>
          <a:bodyPr anchor="t" rtlCol="false" tIns="0" lIns="0" bIns="0" rIns="0">
            <a:spAutoFit/>
          </a:bodyPr>
          <a:lstStyle/>
          <a:p>
            <a:pPr algn="ctr" marL="0" indent="0" lvl="0">
              <a:lnSpc>
                <a:spcPts val="5488"/>
              </a:lnSpc>
              <a:spcBef>
                <a:spcPct val="0"/>
              </a:spcBef>
            </a:pPr>
            <a:r>
              <a:rPr lang="en-US" sz="3920" strike="noStrike" u="none">
                <a:solidFill>
                  <a:srgbClr val="000000"/>
                </a:solidFill>
                <a:latin typeface="Noto Serif Display"/>
              </a:rPr>
              <a:t>Our best-selling car product section.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DAGF3B1DBhg</dc:identifier>
  <dcterms:modified xsi:type="dcterms:W3CDTF">2011-08-01T06:04:30Z</dcterms:modified>
  <cp:revision>1</cp:revision>
  <dc:title>Tím Khối Đường chéo Đề xuất Bán hàng Bản thuyết trình Bán hàng</dc:title>
</cp:coreProperties>
</file>